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65" r:id="rId2"/>
    <p:sldId id="275" r:id="rId3"/>
    <p:sldId id="279" r:id="rId4"/>
    <p:sldId id="281" r:id="rId5"/>
    <p:sldId id="284" r:id="rId6"/>
    <p:sldId id="285" r:id="rId7"/>
    <p:sldId id="278" r:id="rId8"/>
    <p:sldId id="283" r:id="rId9"/>
    <p:sldId id="258" r:id="rId10"/>
    <p:sldId id="271" r:id="rId11"/>
    <p:sldId id="286" r:id="rId12"/>
    <p:sldId id="287" r:id="rId13"/>
    <p:sldId id="280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CABE2"/>
    <a:srgbClr val="05A7A2"/>
    <a:srgbClr val="AECB03"/>
    <a:srgbClr val="586782"/>
    <a:srgbClr val="34485A"/>
    <a:srgbClr val="00963F"/>
    <a:srgbClr val="F67B00"/>
    <a:srgbClr val="2E42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6" autoAdjust="0"/>
    <p:restoredTop sz="94660" autoAdjust="0"/>
  </p:normalViewPr>
  <p:slideViewPr>
    <p:cSldViewPr snapToGrid="0">
      <p:cViewPr varScale="1">
        <p:scale>
          <a:sx n="80" d="100"/>
          <a:sy n="80" d="100"/>
        </p:scale>
        <p:origin x="222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9DF6F4-DCAA-49C1-AA4D-01AB535F529C}" type="datetimeFigureOut">
              <a:rPr lang="ru-RU" smtClean="0"/>
              <a:pPr/>
              <a:t>06.04.2016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56AC3C-4B75-42F1-9477-BF5CE75FB68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09382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01F161-6732-46C8-9CA9-27D054F9845D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81399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01F161-6732-46C8-9CA9-27D054F9845D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56608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01F161-6732-46C8-9CA9-27D054F9845D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46095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05257-F18D-46BB-BDEF-FE8B627EAE20}" type="datetimeFigureOut">
              <a:rPr lang="ru-RU" smtClean="0"/>
              <a:pPr/>
              <a:t>06.04.2016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74392-0D2A-4171-8A23-56077DF57C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94230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05257-F18D-46BB-BDEF-FE8B627EAE20}" type="datetimeFigureOut">
              <a:rPr lang="ru-RU" smtClean="0"/>
              <a:pPr/>
              <a:t>06.04.2016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74392-0D2A-4171-8A23-56077DF57C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38172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05257-F18D-46BB-BDEF-FE8B627EAE20}" type="datetimeFigureOut">
              <a:rPr lang="ru-RU" smtClean="0"/>
              <a:pPr/>
              <a:t>06.04.2016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74392-0D2A-4171-8A23-56077DF57C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83668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05257-F18D-46BB-BDEF-FE8B627EAE20}" type="datetimeFigureOut">
              <a:rPr lang="ru-RU" smtClean="0"/>
              <a:pPr/>
              <a:t>06.04.2016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74392-0D2A-4171-8A23-56077DF57C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74282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05257-F18D-46BB-BDEF-FE8B627EAE20}" type="datetimeFigureOut">
              <a:rPr lang="ru-RU" smtClean="0"/>
              <a:pPr/>
              <a:t>06.04.2016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74392-0D2A-4171-8A23-56077DF57C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64188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05257-F18D-46BB-BDEF-FE8B627EAE20}" type="datetimeFigureOut">
              <a:rPr lang="ru-RU" smtClean="0"/>
              <a:pPr/>
              <a:t>06.04.2016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74392-0D2A-4171-8A23-56077DF57C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3774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05257-F18D-46BB-BDEF-FE8B627EAE20}" type="datetimeFigureOut">
              <a:rPr lang="ru-RU" smtClean="0"/>
              <a:pPr/>
              <a:t>06.04.2016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74392-0D2A-4171-8A23-56077DF57C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92943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05257-F18D-46BB-BDEF-FE8B627EAE20}" type="datetimeFigureOut">
              <a:rPr lang="ru-RU" smtClean="0"/>
              <a:pPr/>
              <a:t>06.04.2016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74392-0D2A-4171-8A23-56077DF57C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45247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05257-F18D-46BB-BDEF-FE8B627EAE20}" type="datetimeFigureOut">
              <a:rPr lang="ru-RU" smtClean="0"/>
              <a:pPr/>
              <a:t>06.04.2016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74392-0D2A-4171-8A23-56077DF57C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2511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05257-F18D-46BB-BDEF-FE8B627EAE20}" type="datetimeFigureOut">
              <a:rPr lang="ru-RU" smtClean="0"/>
              <a:pPr/>
              <a:t>06.04.2016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74392-0D2A-4171-8A23-56077DF57C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62100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05257-F18D-46BB-BDEF-FE8B627EAE20}" type="datetimeFigureOut">
              <a:rPr lang="ru-RU" smtClean="0"/>
              <a:pPr/>
              <a:t>06.04.2016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74392-0D2A-4171-8A23-56077DF57C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25130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F05257-F18D-46BB-BDEF-FE8B627EAE20}" type="datetimeFigureOut">
              <a:rPr lang="ru-RU" smtClean="0"/>
              <a:pPr/>
              <a:t>06.04.2016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D74392-0D2A-4171-8A23-56077DF57C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68229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4" Type="http://schemas.openxmlformats.org/officeDocument/2006/relationships/hyperlink" Target="http://credit47.ru/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5.jpg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saha-satisi.jpg"/>
          <p:cNvPicPr>
            <a:picLocks noChangeAspect="1"/>
          </p:cNvPicPr>
          <p:nvPr/>
        </p:nvPicPr>
        <p:blipFill rotWithShape="1">
          <a:blip r:embed="rId2"/>
          <a:srcRect b="15608"/>
          <a:stretch/>
        </p:blipFill>
        <p:spPr>
          <a:xfrm>
            <a:off x="2" y="1062682"/>
            <a:ext cx="12192000" cy="5787600"/>
          </a:xfrm>
          <a:prstGeom prst="rect">
            <a:avLst/>
          </a:prstGeom>
        </p:spPr>
      </p:pic>
      <p:pic>
        <p:nvPicPr>
          <p:cNvPr id="6" name="Рисунок 5" descr="saha-satisi.jpg"/>
          <p:cNvPicPr>
            <a:picLocks noChangeAspect="1"/>
          </p:cNvPicPr>
          <p:nvPr/>
        </p:nvPicPr>
        <p:blipFill rotWithShape="1">
          <a:blip r:embed="rId2"/>
          <a:srcRect b="93693"/>
          <a:stretch/>
        </p:blipFill>
        <p:spPr>
          <a:xfrm>
            <a:off x="0" y="0"/>
            <a:ext cx="12192000" cy="12192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0" y="-7718"/>
            <a:ext cx="12192000" cy="6858000"/>
          </a:xfrm>
          <a:prstGeom prst="rect">
            <a:avLst/>
          </a:prstGeom>
          <a:solidFill>
            <a:schemeClr val="tx2">
              <a:lumMod val="75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6086472" y="-304799"/>
            <a:ext cx="6105527" cy="1738184"/>
          </a:xfrm>
          <a:prstGeom prst="rect">
            <a:avLst/>
          </a:pr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0" y="-7717"/>
            <a:ext cx="6086472" cy="1441094"/>
          </a:xfrm>
          <a:prstGeom prst="rect">
            <a:avLst/>
          </a:pr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5939995" y="347795"/>
            <a:ext cx="62343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586782"/>
                </a:solidFill>
                <a:latin typeface="ZWAdobeF" pitchFamily="2" charset="0"/>
                <a:cs typeface="ZWAdobeF" pitchFamily="2" charset="0"/>
              </a:rPr>
              <a:t>НАПРАВЛЕНИЯ ДЕЯТЕЛЬНОСТИ</a:t>
            </a:r>
            <a:endParaRPr lang="ru-RU" sz="3200" dirty="0">
              <a:solidFill>
                <a:srgbClr val="586782"/>
              </a:solidFill>
              <a:latin typeface="ZWAdobeF" pitchFamily="2" charset="0"/>
              <a:cs typeface="ZWAdobeF" pitchFamily="2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436973" y="524741"/>
            <a:ext cx="345989" cy="345989"/>
          </a:xfrm>
          <a:prstGeom prst="rect">
            <a:avLst/>
          </a:prstGeom>
          <a:solidFill>
            <a:srgbClr val="AECB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 descr="logo-long-green1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699" r="37904" b="6268"/>
          <a:stretch>
            <a:fillRect/>
          </a:stretch>
        </p:blipFill>
        <p:spPr>
          <a:xfrm>
            <a:off x="979561" y="277505"/>
            <a:ext cx="3202269" cy="785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/>
          <p:cNvSpPr txBox="1"/>
          <p:nvPr/>
        </p:nvSpPr>
        <p:spPr>
          <a:xfrm>
            <a:off x="1154721" y="193808"/>
            <a:ext cx="1087535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586782"/>
                </a:solidFill>
                <a:latin typeface="ZWAdobeF" pitchFamily="2" charset="0"/>
                <a:cs typeface="ZWAdobeF" pitchFamily="2" charset="0"/>
              </a:rPr>
              <a:t>СХЕМА ПРЕДОСТАВЛЕНИЯ ПОРУЧИТЕЛЬСТВ </a:t>
            </a:r>
            <a:br>
              <a:rPr lang="ru-RU" sz="2800" dirty="0" smtClean="0">
                <a:solidFill>
                  <a:srgbClr val="586782"/>
                </a:solidFill>
                <a:latin typeface="ZWAdobeF" pitchFamily="2" charset="0"/>
                <a:cs typeface="ZWAdobeF" pitchFamily="2" charset="0"/>
              </a:rPr>
            </a:br>
            <a:r>
              <a:rPr lang="ru-RU" sz="2800" dirty="0" smtClean="0">
                <a:solidFill>
                  <a:srgbClr val="586782"/>
                </a:solidFill>
                <a:latin typeface="ZWAdobeF" pitchFamily="2" charset="0"/>
                <a:cs typeface="ZWAdobeF" pitchFamily="2" charset="0"/>
              </a:rPr>
              <a:t>ПО КРЕДИТАМ И ЛИЗИНГУ</a:t>
            </a:r>
          </a:p>
          <a:p>
            <a:endParaRPr lang="ru-RU" sz="2800" dirty="0" smtClean="0">
              <a:solidFill>
                <a:srgbClr val="586782"/>
              </a:solidFill>
              <a:latin typeface="ZWAdobeF" pitchFamily="2" charset="0"/>
              <a:cs typeface="ZWAdobeF" pitchFamily="2" charset="0"/>
            </a:endParaRPr>
          </a:p>
          <a:p>
            <a:endParaRPr lang="ru-RU" sz="2800" dirty="0">
              <a:solidFill>
                <a:srgbClr val="586782"/>
              </a:solidFill>
              <a:latin typeface="ZWAdobeF" pitchFamily="2" charset="0"/>
              <a:cs typeface="ZWAdobeF" pitchFamily="2" charset="0"/>
            </a:endParaRPr>
          </a:p>
        </p:txBody>
      </p:sp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056535" y="0"/>
            <a:ext cx="973540" cy="9942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Прямоугольник 25"/>
          <p:cNvSpPr/>
          <p:nvPr/>
        </p:nvSpPr>
        <p:spPr>
          <a:xfrm>
            <a:off x="0" y="266981"/>
            <a:ext cx="1103870" cy="345989"/>
          </a:xfrm>
          <a:prstGeom prst="rect">
            <a:avLst/>
          </a:prstGeom>
          <a:solidFill>
            <a:srgbClr val="AECB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низ 24"/>
          <p:cNvSpPr/>
          <p:nvPr/>
        </p:nvSpPr>
        <p:spPr>
          <a:xfrm>
            <a:off x="830393" y="4718062"/>
            <a:ext cx="1522499" cy="1160780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29" name="Стрелка вниз 28"/>
          <p:cNvSpPr/>
          <p:nvPr/>
        </p:nvSpPr>
        <p:spPr>
          <a:xfrm>
            <a:off x="815926" y="4253872"/>
            <a:ext cx="1536966" cy="11607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35" name="Надпись 2"/>
          <p:cNvSpPr txBox="1">
            <a:spLocks noChangeArrowheads="1"/>
          </p:cNvSpPr>
          <p:nvPr/>
        </p:nvSpPr>
        <p:spPr bwMode="auto">
          <a:xfrm>
            <a:off x="2806650" y="1134259"/>
            <a:ext cx="8727624" cy="55335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Заемщик обращается в банк по вопросу кредитования МСП. Банк его проверяет и одобрил бы, но у заемщика не хватает кредитного обеспечения. </a:t>
            </a:r>
            <a:r>
              <a:rPr lang="ru-RU" sz="14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Банк направляет документы </a:t>
            </a:r>
            <a:r>
              <a:rPr lang="ru-RU" sz="1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заемщика </a:t>
            </a:r>
            <a:r>
              <a:rPr lang="ru-RU" sz="14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АО «АМПСМ» за поручительством</a:t>
            </a:r>
          </a:p>
        </p:txBody>
      </p:sp>
      <p:sp>
        <p:nvSpPr>
          <p:cNvPr id="36" name="Надпись 2"/>
          <p:cNvSpPr txBox="1">
            <a:spLocks noChangeArrowheads="1"/>
          </p:cNvSpPr>
          <p:nvPr/>
        </p:nvSpPr>
        <p:spPr bwMode="auto">
          <a:xfrm>
            <a:off x="2806650" y="1781878"/>
            <a:ext cx="8727624" cy="783869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АО «АПМСП» Проверяет </a:t>
            </a:r>
            <a: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соответствие пунктам </a:t>
            </a:r>
            <a:r>
              <a:rPr lang="ru-RU" sz="14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требований к заемщику. </a:t>
            </a:r>
            <a: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 случае неполного набора документа, отправляем в банк запрос на оставшиеся. </a:t>
            </a:r>
            <a:b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9" name="Надпись 2"/>
          <p:cNvSpPr txBox="1">
            <a:spLocks noChangeArrowheads="1"/>
          </p:cNvSpPr>
          <p:nvPr/>
        </p:nvSpPr>
        <p:spPr bwMode="auto">
          <a:xfrm>
            <a:off x="2806650" y="2633530"/>
            <a:ext cx="8727624" cy="32284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После сбора полного пакета документов они проходят проверку в службе безопасности. </a:t>
            </a:r>
          </a:p>
        </p:txBody>
      </p:sp>
      <p:sp>
        <p:nvSpPr>
          <p:cNvPr id="40" name="Надпись 2"/>
          <p:cNvSpPr txBox="1">
            <a:spLocks noChangeArrowheads="1"/>
          </p:cNvSpPr>
          <p:nvPr/>
        </p:nvSpPr>
        <p:spPr bwMode="auto">
          <a:xfrm>
            <a:off x="2806650" y="3063198"/>
            <a:ext cx="8727624" cy="111697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 трехдневный срок после получения документов и проверки, принимается положительное или отрицательное решение по </a:t>
            </a:r>
            <a:r>
              <a:rPr lang="ru-RU" sz="14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предоставлению поручительства, о чем </a:t>
            </a:r>
            <a: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письменно уведомляется заемщик.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После одобрения </a:t>
            </a:r>
            <a: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поручительства </a:t>
            </a:r>
            <a:r>
              <a:rPr lang="ru-RU" sz="14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заемщику направляется счет на </a:t>
            </a:r>
            <a: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оплату комиссии </a:t>
            </a:r>
            <a:r>
              <a:rPr lang="ru-RU" sz="14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поручителя. Если счет </a:t>
            </a:r>
            <a: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не будет оплачен в тридцатидневный срок, средства поручителя вернутся на счет его счет.</a:t>
            </a:r>
          </a:p>
        </p:txBody>
      </p:sp>
      <p:sp>
        <p:nvSpPr>
          <p:cNvPr id="41" name="Стрелка вниз 40"/>
          <p:cNvSpPr/>
          <p:nvPr/>
        </p:nvSpPr>
        <p:spPr>
          <a:xfrm>
            <a:off x="841495" y="3569288"/>
            <a:ext cx="1536966" cy="1332530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42" name="Надпись 2"/>
          <p:cNvSpPr txBox="1">
            <a:spLocks noChangeArrowheads="1"/>
          </p:cNvSpPr>
          <p:nvPr/>
        </p:nvSpPr>
        <p:spPr bwMode="auto">
          <a:xfrm>
            <a:off x="2806650" y="4287690"/>
            <a:ext cx="8727624" cy="55335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После получения и оплаты счета</a:t>
            </a:r>
            <a:r>
              <a:rPr lang="ru-RU" sz="14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заемщик по </a:t>
            </a:r>
            <a: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почте отправляет нам копии платежного поручения и уведомление об отправке</a:t>
            </a:r>
            <a:r>
              <a:rPr lang="ru-RU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43" name="Стрелка вниз 42"/>
          <p:cNvSpPr/>
          <p:nvPr/>
        </p:nvSpPr>
        <p:spPr>
          <a:xfrm>
            <a:off x="841496" y="2682057"/>
            <a:ext cx="1536965" cy="166054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44" name="Надпись 2"/>
          <p:cNvSpPr txBox="1">
            <a:spLocks noChangeArrowheads="1"/>
          </p:cNvSpPr>
          <p:nvPr/>
        </p:nvSpPr>
        <p:spPr bwMode="auto">
          <a:xfrm>
            <a:off x="2806647" y="4923213"/>
            <a:ext cx="8727627" cy="32284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Мы отправляем оригиналы трехстороннего договора в банк и копию договора клиенту</a:t>
            </a:r>
            <a:r>
              <a:rPr lang="ru-RU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46" name="Стрелка вниз 45"/>
          <p:cNvSpPr/>
          <p:nvPr/>
        </p:nvSpPr>
        <p:spPr>
          <a:xfrm>
            <a:off x="841496" y="1860782"/>
            <a:ext cx="1536966" cy="140017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47" name="Стрелка вниз 46"/>
          <p:cNvSpPr/>
          <p:nvPr/>
        </p:nvSpPr>
        <p:spPr>
          <a:xfrm>
            <a:off x="841496" y="1382865"/>
            <a:ext cx="1536966" cy="1209675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48" name="Выноска со стрелкой вниз 47"/>
          <p:cNvSpPr/>
          <p:nvPr/>
        </p:nvSpPr>
        <p:spPr>
          <a:xfrm>
            <a:off x="841496" y="1141784"/>
            <a:ext cx="1511396" cy="813057"/>
          </a:xfrm>
          <a:prstGeom prst="downArrowCallout">
            <a:avLst>
              <a:gd name="adj1" fmla="val 25000"/>
              <a:gd name="adj2" fmla="val 28536"/>
              <a:gd name="adj3" fmla="val 25000"/>
              <a:gd name="adj4" fmla="val 64977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49" name="Надпись 2"/>
          <p:cNvSpPr txBox="1">
            <a:spLocks noChangeArrowheads="1"/>
          </p:cNvSpPr>
          <p:nvPr/>
        </p:nvSpPr>
        <p:spPr bwMode="auto">
          <a:xfrm>
            <a:off x="930680" y="1255640"/>
            <a:ext cx="1313640" cy="315221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1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Запрос на кредит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0" name="Надпись 2"/>
          <p:cNvSpPr txBox="1">
            <a:spLocks noChangeArrowheads="1"/>
          </p:cNvSpPr>
          <p:nvPr/>
        </p:nvSpPr>
        <p:spPr bwMode="auto">
          <a:xfrm>
            <a:off x="1304994" y="1954841"/>
            <a:ext cx="573377" cy="27672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1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Этап 1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1" name="Надпись 2"/>
          <p:cNvSpPr txBox="1">
            <a:spLocks noChangeArrowheads="1"/>
          </p:cNvSpPr>
          <p:nvPr/>
        </p:nvSpPr>
        <p:spPr bwMode="auto">
          <a:xfrm>
            <a:off x="1337079" y="2616701"/>
            <a:ext cx="573376" cy="30433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1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Этап 2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2" name="Надпись 2"/>
          <p:cNvSpPr txBox="1">
            <a:spLocks noChangeArrowheads="1"/>
          </p:cNvSpPr>
          <p:nvPr/>
        </p:nvSpPr>
        <p:spPr bwMode="auto">
          <a:xfrm>
            <a:off x="1330275" y="3395384"/>
            <a:ext cx="580180" cy="28163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1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Этап 3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3" name="Надпись 2"/>
          <p:cNvSpPr txBox="1">
            <a:spLocks noChangeArrowheads="1"/>
          </p:cNvSpPr>
          <p:nvPr/>
        </p:nvSpPr>
        <p:spPr bwMode="auto">
          <a:xfrm>
            <a:off x="1330275" y="4324303"/>
            <a:ext cx="580180" cy="27006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100" b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Этап 4</a:t>
            </a:r>
            <a:endParaRPr lang="ru-RU" sz="1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4" name="Надпись 2"/>
          <p:cNvSpPr txBox="1">
            <a:spLocks noChangeArrowheads="1"/>
          </p:cNvSpPr>
          <p:nvPr/>
        </p:nvSpPr>
        <p:spPr bwMode="auto">
          <a:xfrm>
            <a:off x="1341143" y="4901498"/>
            <a:ext cx="569312" cy="2522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1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Этап 5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5" name="Надпись 2"/>
          <p:cNvSpPr txBox="1">
            <a:spLocks noChangeArrowheads="1"/>
          </p:cNvSpPr>
          <p:nvPr/>
        </p:nvSpPr>
        <p:spPr bwMode="auto">
          <a:xfrm>
            <a:off x="2806647" y="5355893"/>
            <a:ext cx="8727627" cy="35580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Заемщик</a:t>
            </a:r>
            <a:r>
              <a:rPr lang="ru-RU" sz="1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получает кредит на всю запрашиваемую сумму. 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6" name="Надпись 2"/>
          <p:cNvSpPr txBox="1">
            <a:spLocks noChangeArrowheads="1"/>
          </p:cNvSpPr>
          <p:nvPr/>
        </p:nvSpPr>
        <p:spPr bwMode="auto">
          <a:xfrm>
            <a:off x="1300545" y="5389177"/>
            <a:ext cx="609910" cy="28057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1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Этап 6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Rectangle 2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815926" y="5901343"/>
            <a:ext cx="10718348" cy="725040"/>
          </a:xfrm>
          <a:prstGeom prst="rect">
            <a:avLst/>
          </a:prstGeom>
          <a:solidFill>
            <a:srgbClr val="2CABE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ПРОЦЕНТНАЯ СТАВКА ЗА ПРЕДОСТАВЛЕНИЕ ПОРУЧИТЕЛЬСТВА СОСТАВЛЯЕТ ОТ 1,25% ДО 1,75% ГОДОВЫХ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870787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218460" y="150378"/>
            <a:ext cx="973540" cy="9942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8" name="Прямоугольник 27"/>
          <p:cNvSpPr/>
          <p:nvPr/>
        </p:nvSpPr>
        <p:spPr>
          <a:xfrm>
            <a:off x="0" y="419381"/>
            <a:ext cx="1103870" cy="345989"/>
          </a:xfrm>
          <a:prstGeom prst="rect">
            <a:avLst/>
          </a:prstGeom>
          <a:solidFill>
            <a:srgbClr val="AECB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1190445" y="324991"/>
            <a:ext cx="65416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586782"/>
                </a:solidFill>
                <a:latin typeface="ZWAdobeF" pitchFamily="2" charset="0"/>
                <a:cs typeface="ZWAdobeF" pitchFamily="2" charset="0"/>
              </a:rPr>
              <a:t>ОРГАНИЗАЦИИ ПАРТНЕРЫ АО «АПМСП»</a:t>
            </a:r>
            <a:endParaRPr lang="ru-RU" sz="2800" dirty="0">
              <a:solidFill>
                <a:srgbClr val="586782"/>
              </a:solidFill>
              <a:latin typeface="ZWAdobeF" pitchFamily="2" charset="0"/>
              <a:cs typeface="ZWAdobeF" pitchFamily="2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71691427"/>
              </p:ext>
            </p:extLst>
          </p:nvPr>
        </p:nvGraphicFramePr>
        <p:xfrm>
          <a:off x="551935" y="888315"/>
          <a:ext cx="10436908" cy="539496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523693"/>
                <a:gridCol w="4706799"/>
                <a:gridCol w="586647"/>
                <a:gridCol w="4619769"/>
              </a:tblGrid>
              <a:tr h="213979">
                <a:tc>
                  <a:txBody>
                    <a:bodyPr/>
                    <a:lstStyle/>
                    <a:p>
                      <a:r>
                        <a:rPr lang="ru-RU" dirty="0" smtClean="0"/>
                        <a:t>№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Организации партнеры: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№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Организации партнеры:</a:t>
                      </a:r>
                    </a:p>
                  </a:txBody>
                  <a:tcPr/>
                </a:tc>
              </a:tr>
              <a:tr h="213979"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Банк ВТБ 24 (ПАО)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ООО «</a:t>
                      </a:r>
                      <a:r>
                        <a:rPr lang="ru-RU" sz="1800" dirty="0" err="1" smtClean="0"/>
                        <a:t>Микрофинанслизинг</a:t>
                      </a:r>
                      <a:r>
                        <a:rPr lang="ru-RU" sz="1800" dirty="0" smtClean="0"/>
                        <a:t>»</a:t>
                      </a:r>
                      <a:endParaRPr lang="ru-RU" dirty="0"/>
                    </a:p>
                  </a:txBody>
                  <a:tcPr/>
                </a:tc>
              </a:tr>
              <a:tr h="213979"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ПАО «Сбербанк России»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АО «</a:t>
                      </a:r>
                      <a:r>
                        <a:rPr lang="ru-RU" sz="1800" dirty="0" err="1" smtClean="0"/>
                        <a:t>Россельхозбанк</a:t>
                      </a:r>
                      <a:r>
                        <a:rPr lang="ru-RU" sz="1800" dirty="0" smtClean="0"/>
                        <a:t>»</a:t>
                      </a:r>
                      <a:endParaRPr lang="ru-RU" dirty="0" smtClean="0"/>
                    </a:p>
                  </a:txBody>
                  <a:tcPr/>
                </a:tc>
              </a:tr>
              <a:tr h="213979"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ПАО «Банк Санкт-Петербург»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ПАО АКБ «Связь-Банк»</a:t>
                      </a:r>
                      <a:endParaRPr lang="ru-RU" dirty="0" smtClean="0"/>
                    </a:p>
                  </a:txBody>
                  <a:tcPr/>
                </a:tc>
              </a:tr>
              <a:tr h="213979"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ПАО «</a:t>
                      </a:r>
                      <a:r>
                        <a:rPr lang="ru-RU" sz="1800" dirty="0" err="1" smtClean="0"/>
                        <a:t>Балтинвестбанк</a:t>
                      </a:r>
                      <a:r>
                        <a:rPr lang="ru-RU" sz="1800" dirty="0" smtClean="0"/>
                        <a:t>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ПАО «</a:t>
                      </a:r>
                      <a:r>
                        <a:rPr lang="ru-RU" sz="1800" dirty="0" err="1" smtClean="0"/>
                        <a:t>Межтопэнергобанк</a:t>
                      </a:r>
                      <a:r>
                        <a:rPr lang="ru-RU" sz="1800" dirty="0" smtClean="0"/>
                        <a:t>»</a:t>
                      </a:r>
                      <a:endParaRPr lang="ru-RU" dirty="0" smtClean="0"/>
                    </a:p>
                  </a:txBody>
                  <a:tcPr/>
                </a:tc>
              </a:tr>
              <a:tr h="213979"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АКБ «Кредит-Москва» (ПАО)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КБ «ЮНИАСТРУМ БАНК» ООО</a:t>
                      </a:r>
                      <a:endParaRPr lang="ru-RU" dirty="0" smtClean="0"/>
                    </a:p>
                  </a:txBody>
                  <a:tcPr/>
                </a:tc>
              </a:tr>
              <a:tr h="213979">
                <a:tc>
                  <a:txBody>
                    <a:bodyPr/>
                    <a:lstStyle/>
                    <a:p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ПАО «</a:t>
                      </a:r>
                      <a:r>
                        <a:rPr lang="ru-RU" sz="1800" dirty="0" err="1" smtClean="0"/>
                        <a:t>МИнБ</a:t>
                      </a:r>
                      <a:r>
                        <a:rPr lang="ru-RU" sz="1800" dirty="0" smtClean="0"/>
                        <a:t>»	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АКИБ «ОБРАЗОВАНИЕ» (АО)	</a:t>
                      </a:r>
                    </a:p>
                  </a:txBody>
                  <a:tcPr/>
                </a:tc>
              </a:tr>
              <a:tr h="213979">
                <a:tc>
                  <a:txBody>
                    <a:bodyPr/>
                    <a:lstStyle/>
                    <a:p>
                      <a:r>
                        <a:rPr lang="ru-RU" dirty="0" smtClean="0"/>
                        <a:t>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АО «МСП Банк»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ПАО «Первый Объединенный Банк»</a:t>
                      </a:r>
                      <a:endParaRPr lang="ru-RU" dirty="0" smtClean="0"/>
                    </a:p>
                  </a:txBody>
                  <a:tcPr/>
                </a:tc>
              </a:tr>
              <a:tr h="213979">
                <a:tc>
                  <a:txBody>
                    <a:bodyPr/>
                    <a:lstStyle/>
                    <a:p>
                      <a:r>
                        <a:rPr lang="ru-RU" dirty="0" smtClean="0"/>
                        <a:t>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 «</a:t>
                      </a:r>
                      <a:r>
                        <a:rPr lang="ru-RU" sz="1800" dirty="0" err="1" smtClean="0"/>
                        <a:t>Росинтербанк</a:t>
                      </a:r>
                      <a:r>
                        <a:rPr lang="ru-RU" sz="1800" dirty="0" smtClean="0"/>
                        <a:t>» КБ (АО)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ПАО «АК БАРС» БАНК</a:t>
                      </a:r>
                      <a:endParaRPr lang="ru-RU" dirty="0" smtClean="0"/>
                    </a:p>
                  </a:txBody>
                  <a:tcPr/>
                </a:tc>
              </a:tr>
              <a:tr h="213979">
                <a:tc>
                  <a:txBody>
                    <a:bodyPr/>
                    <a:lstStyle/>
                    <a:p>
                      <a:r>
                        <a:rPr lang="ru-RU" dirty="0" smtClean="0"/>
                        <a:t>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КБ «РОСЭНЕРГОБАНК»(АО)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ПАО «Росгосстрах Банк»</a:t>
                      </a:r>
                      <a:endParaRPr lang="ru-RU" dirty="0" smtClean="0"/>
                    </a:p>
                  </a:txBody>
                  <a:tcPr/>
                </a:tc>
              </a:tr>
              <a:tr h="213979">
                <a:tc>
                  <a:txBody>
                    <a:bodyPr/>
                    <a:lstStyle/>
                    <a:p>
                      <a:r>
                        <a:rPr lang="ru-RU" dirty="0" smtClean="0"/>
                        <a:t>10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ПАО «СИАБ»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АО КБ «</a:t>
                      </a:r>
                      <a:r>
                        <a:rPr lang="ru-RU" sz="1800" dirty="0" err="1" smtClean="0"/>
                        <a:t>Глобэксбанк</a:t>
                      </a:r>
                      <a:r>
                        <a:rPr lang="ru-RU" sz="1800" dirty="0" smtClean="0"/>
                        <a:t>»</a:t>
                      </a:r>
                      <a:endParaRPr lang="ru-RU" dirty="0" smtClean="0"/>
                    </a:p>
                  </a:txBody>
                  <a:tcPr/>
                </a:tc>
              </a:tr>
              <a:tr h="213979">
                <a:tc>
                  <a:txBody>
                    <a:bodyPr/>
                    <a:lstStyle/>
                    <a:p>
                      <a:r>
                        <a:rPr lang="ru-RU" dirty="0" smtClean="0"/>
                        <a:t>11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ООО «</a:t>
                      </a:r>
                      <a:r>
                        <a:rPr lang="ru-RU" sz="1800" dirty="0" err="1" smtClean="0"/>
                        <a:t>Ленобллизинг</a:t>
                      </a:r>
                      <a:r>
                        <a:rPr lang="ru-RU" sz="1800" dirty="0" smtClean="0"/>
                        <a:t>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АКБ «</a:t>
                      </a:r>
                      <a:r>
                        <a:rPr lang="ru-RU" sz="1800" dirty="0" err="1" smtClean="0"/>
                        <a:t>Ланта</a:t>
                      </a:r>
                      <a:r>
                        <a:rPr lang="ru-RU" sz="1800" dirty="0" smtClean="0"/>
                        <a:t>-Банк» (АО)</a:t>
                      </a:r>
                      <a:endParaRPr lang="ru-RU" dirty="0" smtClean="0"/>
                    </a:p>
                  </a:txBody>
                  <a:tcPr/>
                </a:tc>
              </a:tr>
              <a:tr h="213979">
                <a:tc>
                  <a:txBody>
                    <a:bodyPr/>
                    <a:lstStyle/>
                    <a:p>
                      <a:r>
                        <a:rPr lang="ru-RU" dirty="0" smtClean="0"/>
                        <a:t>12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Фонд поддержки малого и среднего бизнеса «Совместное развитие»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ООО «Ленинградская лизинговая компания»</a:t>
                      </a:r>
                      <a:endParaRPr lang="ru-RU" dirty="0" smtClean="0"/>
                    </a:p>
                  </a:txBody>
                  <a:tcPr/>
                </a:tc>
              </a:tr>
              <a:tr h="213979">
                <a:tc>
                  <a:txBody>
                    <a:bodyPr/>
                    <a:lstStyle/>
                    <a:p>
                      <a:r>
                        <a:rPr lang="ru-RU" dirty="0" smtClean="0"/>
                        <a:t>13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ПАО БАНК «ЮГРА»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0" dirty="0" smtClean="0"/>
                        <a:t>ОАО "Выборг-банк"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467712" y="6297141"/>
            <a:ext cx="108818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Более подробные данные об организациях партнерах можете узнать на нашем сайте: </a:t>
            </a:r>
            <a:r>
              <a:rPr lang="en-US" b="1" dirty="0">
                <a:hlinkClick r:id="rId4"/>
              </a:rPr>
              <a:t>http://</a:t>
            </a:r>
            <a:r>
              <a:rPr lang="en-US" b="1" dirty="0" smtClean="0">
                <a:hlinkClick r:id="rId4"/>
              </a:rPr>
              <a:t>credit47.ru</a:t>
            </a:r>
            <a:endParaRPr lang="en-US" b="1" dirty="0" smtClean="0"/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755771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218460" y="150378"/>
            <a:ext cx="973540" cy="9942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8" name="Прямоугольник 27"/>
          <p:cNvSpPr/>
          <p:nvPr/>
        </p:nvSpPr>
        <p:spPr>
          <a:xfrm>
            <a:off x="0" y="419381"/>
            <a:ext cx="1103870" cy="345989"/>
          </a:xfrm>
          <a:prstGeom prst="rect">
            <a:avLst/>
          </a:prstGeom>
          <a:solidFill>
            <a:srgbClr val="AECB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1190445" y="324991"/>
            <a:ext cx="87029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586782"/>
                </a:solidFill>
                <a:latin typeface="ZWAdobeF" pitchFamily="2" charset="0"/>
                <a:cs typeface="ZWAdobeF" pitchFamily="2" charset="0"/>
              </a:rPr>
              <a:t>РАСЧЕТ СТОИМОСТИ ПОРУЧИТЕЛЬСТВА АО «АПМСП»</a:t>
            </a:r>
            <a:endParaRPr lang="ru-RU" sz="2800" dirty="0">
              <a:solidFill>
                <a:srgbClr val="586782"/>
              </a:solidFill>
              <a:latin typeface="ZWAdobeF" pitchFamily="2" charset="0"/>
              <a:cs typeface="ZWAdobeF" pitchFamily="2" charset="0"/>
            </a:endParaRPr>
          </a:p>
        </p:txBody>
      </p:sp>
      <p:sp>
        <p:nvSpPr>
          <p:cNvPr id="9" name="Объект 2"/>
          <p:cNvSpPr>
            <a:spLocks noGrp="1"/>
          </p:cNvSpPr>
          <p:nvPr>
            <p:ph idx="1"/>
          </p:nvPr>
        </p:nvSpPr>
        <p:spPr>
          <a:xfrm>
            <a:off x="1103870" y="1144632"/>
            <a:ext cx="9997267" cy="5111789"/>
          </a:xfrm>
          <a:solidFill>
            <a:schemeClr val="bg1"/>
          </a:solidFill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ru-RU" sz="9600" dirty="0" smtClean="0"/>
              <a:t>Расчет размера </a:t>
            </a:r>
            <a:r>
              <a:rPr lang="ru-RU" sz="9600" dirty="0"/>
              <a:t>вознаграждения предоставления поручительства </a:t>
            </a:r>
            <a:r>
              <a:rPr lang="ru-RU" sz="9600" dirty="0" smtClean="0"/>
              <a:t>Агентства рассчитывается по следующей формуле:</a:t>
            </a:r>
            <a:endParaRPr lang="ru-RU" sz="9600" dirty="0"/>
          </a:p>
          <a:p>
            <a:pPr marL="0" indent="0">
              <a:buNone/>
            </a:pPr>
            <a:r>
              <a:rPr lang="ru-RU" sz="9600" dirty="0" smtClean="0"/>
              <a:t>  </a:t>
            </a:r>
            <a:endParaRPr lang="ru-RU" sz="9600" dirty="0"/>
          </a:p>
          <a:p>
            <a:pPr marL="0" indent="0">
              <a:buNone/>
            </a:pPr>
            <a:r>
              <a:rPr lang="ru-RU" sz="3700" dirty="0" smtClean="0"/>
              <a:t> </a:t>
            </a:r>
            <a:endParaRPr lang="ru-RU" sz="3700" dirty="0"/>
          </a:p>
          <a:p>
            <a:pPr marL="0" indent="0">
              <a:buNone/>
            </a:pPr>
            <a:r>
              <a:rPr lang="ru-RU" sz="7200" dirty="0"/>
              <a:t>где:</a:t>
            </a:r>
          </a:p>
          <a:p>
            <a:pPr marL="0" indent="0">
              <a:buNone/>
            </a:pPr>
            <a:r>
              <a:rPr lang="en-US" sz="7200" b="1" dirty="0" smtClean="0"/>
              <a:t>         </a:t>
            </a:r>
            <a:r>
              <a:rPr lang="ru-RU" sz="7200" b="1" dirty="0" smtClean="0"/>
              <a:t>В </a:t>
            </a:r>
            <a:r>
              <a:rPr lang="ru-RU" sz="7200" b="1" dirty="0"/>
              <a:t>– размер вознаграждения (в рублях);</a:t>
            </a:r>
          </a:p>
          <a:p>
            <a:pPr marL="0" indent="0">
              <a:buNone/>
            </a:pPr>
            <a:r>
              <a:rPr lang="en-US" sz="7200" b="1" dirty="0" smtClean="0"/>
              <a:t>         </a:t>
            </a:r>
            <a:r>
              <a:rPr lang="ru-RU" sz="7200" b="1" dirty="0" smtClean="0"/>
              <a:t>О </a:t>
            </a:r>
            <a:r>
              <a:rPr lang="ru-RU" sz="7200" b="1" dirty="0"/>
              <a:t>– величина  ответственности Общества на момент заключения договора </a:t>
            </a:r>
            <a:r>
              <a:rPr lang="ru-RU" sz="7200" b="1" dirty="0" smtClean="0"/>
              <a:t>поручительства </a:t>
            </a:r>
            <a:r>
              <a:rPr lang="ru-RU" sz="7200" b="1" dirty="0"/>
              <a:t>(в рублях);</a:t>
            </a:r>
          </a:p>
          <a:p>
            <a:pPr marL="0" indent="0">
              <a:buNone/>
            </a:pPr>
            <a:r>
              <a:rPr lang="en-US" sz="7200" b="1" dirty="0" smtClean="0"/>
              <a:t>         </a:t>
            </a:r>
            <a:r>
              <a:rPr lang="ru-RU" sz="7200" b="1" dirty="0" smtClean="0"/>
              <a:t>Т </a:t>
            </a:r>
            <a:r>
              <a:rPr lang="ru-RU" sz="7200" b="1" dirty="0"/>
              <a:t>– количество календарных дней срока действия договора поручительства, </a:t>
            </a:r>
            <a:r>
              <a:rPr lang="ru-RU" sz="7200" b="1" dirty="0" smtClean="0"/>
              <a:t>считаемое </a:t>
            </a:r>
            <a:r>
              <a:rPr lang="ru-RU" sz="7200" b="1" dirty="0"/>
              <a:t>как количество дней с даты заключения договора поручительства по дату погашения кредита.</a:t>
            </a:r>
          </a:p>
          <a:p>
            <a:pPr marL="0" indent="0">
              <a:buNone/>
            </a:pPr>
            <a:r>
              <a:rPr lang="en-US" sz="7200" b="1" dirty="0" smtClean="0"/>
              <a:t>          </a:t>
            </a:r>
            <a:r>
              <a:rPr lang="ru-RU" sz="7200" b="1" dirty="0" smtClean="0"/>
              <a:t>К </a:t>
            </a:r>
            <a:r>
              <a:rPr lang="ru-RU" sz="7200" b="1" dirty="0"/>
              <a:t>- ставка </a:t>
            </a:r>
            <a:r>
              <a:rPr lang="ru-RU" sz="7200" b="1" dirty="0" smtClean="0"/>
              <a:t>вознаграждения.</a:t>
            </a:r>
          </a:p>
          <a:p>
            <a:pPr marL="0" indent="0">
              <a:buNone/>
            </a:pPr>
            <a:r>
              <a:rPr lang="en-US" sz="7200" b="1" dirty="0" smtClean="0"/>
              <a:t>        </a:t>
            </a:r>
            <a:r>
              <a:rPr lang="en-US" sz="6400" dirty="0" smtClean="0"/>
              <a:t>  </a:t>
            </a:r>
            <a:r>
              <a:rPr lang="ru-RU" sz="8000" dirty="0" smtClean="0"/>
              <a:t>Вознаграждение </a:t>
            </a:r>
            <a:r>
              <a:rPr lang="ru-RU" sz="8000" dirty="0"/>
              <a:t>за предоставление поручительства составляет:</a:t>
            </a:r>
            <a:endParaRPr lang="ru-RU" sz="6400" dirty="0"/>
          </a:p>
          <a:p>
            <a:pPr marL="0" indent="0">
              <a:buNone/>
            </a:pPr>
            <a:r>
              <a:rPr lang="en-US" sz="7200" dirty="0" smtClean="0"/>
              <a:t>         </a:t>
            </a:r>
            <a:r>
              <a:rPr lang="en-US" sz="7200" b="1" dirty="0" smtClean="0"/>
              <a:t> </a:t>
            </a:r>
            <a:r>
              <a:rPr lang="ru-RU" sz="7200" b="1" dirty="0" smtClean="0"/>
              <a:t> - </a:t>
            </a:r>
            <a:r>
              <a:rPr lang="ru-RU" sz="7200" b="1" dirty="0"/>
              <a:t>1,25% </a:t>
            </a:r>
            <a:r>
              <a:rPr lang="ru-RU" sz="7200" dirty="0"/>
              <a:t>(Одна целая двадцать пять сотых процента) годовых - для субъектов малого и среднего предпринимательства, основной вид деятельности которых классифицируется в соответствии с кодами ОКВЭД классов 01 (исключая 01.15), 02 (исключая 02.01.1), 05, 15 (исключая 15.9, но включая 15.98), 17-21, 22 (исключая 22.3), 24-28, 29 (исключая 29.6), 30-33, 36, 37, 45.23.2.</a:t>
            </a:r>
          </a:p>
          <a:p>
            <a:pPr marL="0" indent="0">
              <a:buNone/>
            </a:pPr>
            <a:r>
              <a:rPr lang="en-US" sz="7200" b="1" dirty="0" smtClean="0"/>
              <a:t>           </a:t>
            </a:r>
            <a:r>
              <a:rPr lang="ru-RU" sz="7200" b="1" dirty="0" smtClean="0"/>
              <a:t>- </a:t>
            </a:r>
            <a:r>
              <a:rPr lang="ru-RU" sz="7200" b="1" dirty="0"/>
              <a:t>1,75% </a:t>
            </a:r>
            <a:r>
              <a:rPr lang="ru-RU" sz="7200" dirty="0"/>
              <a:t>(Одна целая семьдесят пять сотых процента) годовых - для прочих субъектов малого и среднего предпринимательства.</a:t>
            </a:r>
          </a:p>
          <a:p>
            <a:endParaRPr lang="ru-RU" sz="4400" dirty="0"/>
          </a:p>
          <a:p>
            <a:endParaRPr lang="ru-RU" sz="4400" dirty="0"/>
          </a:p>
        </p:txBody>
      </p:sp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8726" y="1820217"/>
            <a:ext cx="2081463" cy="722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8342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844298"/>
            <a:ext cx="12192000" cy="5013702"/>
          </a:xfrm>
          <a:prstGeom prst="rect">
            <a:avLst/>
          </a:prstGeom>
          <a:solidFill>
            <a:srgbClr val="AECB03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4023060" y="5664885"/>
            <a:ext cx="414587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2400" dirty="0" smtClean="0">
              <a:solidFill>
                <a:schemeClr val="bg1"/>
              </a:solidFill>
              <a:latin typeface="ZWAdobeF" pitchFamily="2" charset="0"/>
              <a:cs typeface="ZWAdobeF" pitchFamily="2" charset="0"/>
            </a:endParaRPr>
          </a:p>
          <a:p>
            <a:r>
              <a:rPr lang="ru-RU" sz="2400" dirty="0" smtClean="0">
                <a:solidFill>
                  <a:schemeClr val="bg1"/>
                </a:solidFill>
                <a:latin typeface="ZWAdobeF" pitchFamily="2" charset="0"/>
                <a:cs typeface="ZWAdobeF" pitchFamily="2" charset="0"/>
              </a:rPr>
              <a:t> СПАСИБО ЗА ВНИМАНИЕ!</a:t>
            </a:r>
            <a:endParaRPr lang="ru-RU" sz="2400" dirty="0">
              <a:solidFill>
                <a:schemeClr val="bg1"/>
              </a:solidFill>
              <a:latin typeface="ZWAdobeF" pitchFamily="2" charset="0"/>
              <a:cs typeface="ZWAdobeF" pitchFamily="2" charset="0"/>
            </a:endParaRPr>
          </a:p>
        </p:txBody>
      </p:sp>
      <p:pic>
        <p:nvPicPr>
          <p:cNvPr id="7" name="Рисунок 6" descr="logo-long-green1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699" r="37904" b="6268"/>
          <a:stretch>
            <a:fillRect/>
          </a:stretch>
        </p:blipFill>
        <p:spPr>
          <a:xfrm>
            <a:off x="4208536" y="680630"/>
            <a:ext cx="3879494" cy="95122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585669" y="5832308"/>
            <a:ext cx="9420225" cy="733161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846674" y="2425498"/>
            <a:ext cx="8425063" cy="36009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www.</a:t>
            </a:r>
            <a:r>
              <a:rPr lang="en-US" sz="6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credit47.ru</a:t>
            </a:r>
            <a:endParaRPr lang="en-US" sz="6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ru-RU" sz="3400" dirty="0">
                <a:solidFill>
                  <a:schemeClr val="bg1"/>
                </a:solidFill>
              </a:rPr>
              <a:t>Санкт-Петербург, ул. Седова,</a:t>
            </a:r>
            <a:r>
              <a:rPr lang="en-US" sz="3400" dirty="0">
                <a:solidFill>
                  <a:schemeClr val="bg1"/>
                </a:solidFill>
              </a:rPr>
              <a:t> </a:t>
            </a:r>
            <a:r>
              <a:rPr lang="ru-RU" sz="3400" dirty="0">
                <a:solidFill>
                  <a:schemeClr val="bg1"/>
                </a:solidFill>
              </a:rPr>
              <a:t>д. 11, офис 915</a:t>
            </a:r>
            <a:endParaRPr lang="en-US" sz="3400" dirty="0">
              <a:solidFill>
                <a:schemeClr val="bg1"/>
              </a:solidFill>
            </a:endParaRPr>
          </a:p>
          <a:p>
            <a:pPr algn="ctr"/>
            <a:r>
              <a:rPr lang="en-US" sz="3400" dirty="0">
                <a:solidFill>
                  <a:schemeClr val="bg1"/>
                </a:solidFill>
              </a:rPr>
              <a:t>market@credit47.ru</a:t>
            </a:r>
            <a:r>
              <a:rPr lang="ru-RU" sz="3400" dirty="0">
                <a:solidFill>
                  <a:schemeClr val="bg1"/>
                </a:solidFill>
              </a:rPr>
              <a:t/>
            </a:r>
            <a:br>
              <a:rPr lang="ru-RU" sz="3400" dirty="0">
                <a:solidFill>
                  <a:schemeClr val="bg1"/>
                </a:solidFill>
              </a:rPr>
            </a:br>
            <a:r>
              <a:rPr lang="ru-RU" sz="3400" dirty="0">
                <a:solidFill>
                  <a:schemeClr val="bg1"/>
                </a:solidFill>
              </a:rPr>
              <a:t> +7 (812) 309-46-88</a:t>
            </a:r>
            <a:endParaRPr lang="en-US" sz="3400" dirty="0">
              <a:solidFill>
                <a:schemeClr val="bg1"/>
              </a:solidFill>
            </a:endParaRPr>
          </a:p>
          <a:p>
            <a:pPr algn="ctr"/>
            <a:r>
              <a:rPr lang="en-US" sz="3400" dirty="0">
                <a:solidFill>
                  <a:schemeClr val="bg1"/>
                </a:solidFill>
              </a:rPr>
              <a:t> +7 (921) 385-46-07</a:t>
            </a:r>
            <a:endParaRPr lang="ru-RU" sz="3400" dirty="0">
              <a:solidFill>
                <a:schemeClr val="bg1"/>
              </a:solidFill>
            </a:endParaRPr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472814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6496047" y="1216822"/>
            <a:ext cx="4060493" cy="375273"/>
          </a:xfrm>
          <a:prstGeom prst="rect">
            <a:avLst/>
          </a:prstGeom>
          <a:solidFill>
            <a:srgbClr val="AECB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1245432" y="1229240"/>
            <a:ext cx="4060493" cy="375273"/>
          </a:xfrm>
          <a:prstGeom prst="rect">
            <a:avLst/>
          </a:prstGeom>
          <a:solidFill>
            <a:srgbClr val="AECB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2458527" y="2112031"/>
            <a:ext cx="29502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*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15914" y="5714709"/>
            <a:ext cx="33574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* 8 и 10% годовых в зависимости от вида 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>деятельности </a:t>
            </a:r>
            <a:r>
              <a:rPr lang="ru-RU" sz="1400" dirty="0" smtClean="0"/>
              <a:t>по  ОКВЭД</a:t>
            </a:r>
            <a:endParaRPr lang="ru-RU" sz="1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0" y="419381"/>
            <a:ext cx="1103870" cy="345989"/>
          </a:xfrm>
          <a:prstGeom prst="rect">
            <a:avLst/>
          </a:prstGeom>
          <a:solidFill>
            <a:srgbClr val="AECB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1190445" y="324991"/>
            <a:ext cx="99679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solidFill>
                  <a:srgbClr val="586782"/>
                </a:solidFill>
                <a:latin typeface="ZWAdobeF" pitchFamily="2" charset="0"/>
                <a:cs typeface="ZWAdobeF" pitchFamily="2" charset="0"/>
              </a:rPr>
              <a:t>НАПРАВЛЕНИЯ </a:t>
            </a:r>
            <a:r>
              <a:rPr lang="ru-RU" sz="2800" dirty="0" smtClean="0">
                <a:solidFill>
                  <a:srgbClr val="586782"/>
                </a:solidFill>
                <a:latin typeface="ZWAdobeF" pitchFamily="2" charset="0"/>
                <a:cs typeface="ZWAdobeF" pitchFamily="2" charset="0"/>
              </a:rPr>
              <a:t>ДЕЯТЕЛЬНОСТИ АО «АПМСП» </a:t>
            </a:r>
            <a:endParaRPr lang="ru-RU" sz="2800" dirty="0">
              <a:solidFill>
                <a:srgbClr val="586782"/>
              </a:solidFill>
              <a:latin typeface="ZWAdobeF" pitchFamily="2" charset="0"/>
              <a:cs typeface="ZWAdobeF" pitchFamily="2" charset="0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028986" y="0"/>
            <a:ext cx="973540" cy="9942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TextBox 13"/>
          <p:cNvSpPr txBox="1"/>
          <p:nvPr/>
        </p:nvSpPr>
        <p:spPr>
          <a:xfrm>
            <a:off x="1415914" y="1204403"/>
            <a:ext cx="37673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ZWAdobeF" pitchFamily="2" charset="0"/>
                <a:cs typeface="ZWAdobeF" pitchFamily="2" charset="0"/>
              </a:rPr>
              <a:t>Микрофинансирование</a:t>
            </a:r>
            <a:endParaRPr lang="ru-RU" sz="2000" dirty="0">
              <a:latin typeface="ZWAdobeF" pitchFamily="2" charset="0"/>
              <a:cs typeface="ZWAdobeF" pitchFamily="2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175956" y="1204403"/>
            <a:ext cx="27006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ZWAdobeF" pitchFamily="2" charset="0"/>
                <a:cs typeface="ZWAdobeF" pitchFamily="2" charset="0"/>
              </a:rPr>
              <a:t>Поручительство</a:t>
            </a:r>
            <a:endParaRPr lang="ru-RU" sz="2000" dirty="0">
              <a:latin typeface="ZWAdobeF" pitchFamily="2" charset="0"/>
              <a:cs typeface="ZWAdobeF" pitchFamily="2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403" y="1629350"/>
            <a:ext cx="4060522" cy="406052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6047" y="1629350"/>
            <a:ext cx="4060522" cy="406052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669631" y="2332328"/>
            <a:ext cx="1323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</a:rPr>
              <a:t>*</a:t>
            </a:r>
            <a:endParaRPr lang="ru-RU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5904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10"/>
          <p:cNvSpPr>
            <a:spLocks noGrp="1"/>
          </p:cNvSpPr>
          <p:nvPr>
            <p:ph type="title"/>
          </p:nvPr>
        </p:nvSpPr>
        <p:spPr>
          <a:xfrm>
            <a:off x="1103869" y="176199"/>
            <a:ext cx="10242417" cy="96598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ru-RU" sz="2800" b="0" dirty="0" smtClean="0">
                <a:solidFill>
                  <a:srgbClr val="586782"/>
                </a:solidFill>
                <a:latin typeface="ZWAdobeF" pitchFamily="2" charset="0"/>
                <a:cs typeface="ZWAdobeF" pitchFamily="2" charset="0"/>
              </a:rPr>
              <a:t>КОМУ ПРЕДОСТАВЛЯЮТСЯ </a:t>
            </a:r>
            <a:r>
              <a:rPr lang="ru-RU" sz="2800" b="0" dirty="0" smtClean="0">
                <a:solidFill>
                  <a:srgbClr val="586782"/>
                </a:solidFill>
                <a:latin typeface="ZWAdobeF" pitchFamily="2" charset="0"/>
                <a:cs typeface="ZWAdobeF" pitchFamily="2" charset="0"/>
              </a:rPr>
              <a:t>ПОРУЧИТЕЛЬСТВА </a:t>
            </a:r>
            <a:r>
              <a:rPr lang="ru-RU" sz="2800" b="0" dirty="0" smtClean="0">
                <a:solidFill>
                  <a:srgbClr val="586782"/>
                </a:solidFill>
                <a:latin typeface="ZWAdobeF" pitchFamily="2" charset="0"/>
                <a:cs typeface="ZWAdobeF" pitchFamily="2" charset="0"/>
              </a:rPr>
              <a:t>И </a:t>
            </a:r>
            <a:r>
              <a:rPr lang="ru-RU" sz="2800" b="0" dirty="0">
                <a:solidFill>
                  <a:srgbClr val="586782"/>
                </a:solidFill>
                <a:latin typeface="ZWAdobeF" pitchFamily="2" charset="0"/>
                <a:cs typeface="ZWAdobeF" pitchFamily="2" charset="0"/>
              </a:rPr>
              <a:t>М</a:t>
            </a:r>
            <a:r>
              <a:rPr lang="ru-RU" sz="2800" b="0" dirty="0" smtClean="0">
                <a:solidFill>
                  <a:srgbClr val="586782"/>
                </a:solidFill>
                <a:latin typeface="ZWAdobeF" pitchFamily="2" charset="0"/>
                <a:cs typeface="ZWAdobeF" pitchFamily="2" charset="0"/>
              </a:rPr>
              <a:t>ИКРОЗАЙМЫ</a:t>
            </a:r>
            <a:endParaRPr lang="ru-RU" sz="2800" b="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401053" y="1142186"/>
            <a:ext cx="11277599" cy="522761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indent="457200" algn="just">
              <a:spcAft>
                <a:spcPts val="0"/>
              </a:spcAft>
            </a:pPr>
            <a:r>
              <a:rPr lang="ru-RU" b="1" dirty="0" smtClean="0">
                <a:ea typeface="Times New Roman"/>
              </a:rPr>
              <a:t/>
            </a:r>
            <a:br>
              <a:rPr lang="ru-RU" b="1" dirty="0" smtClean="0">
                <a:ea typeface="Times New Roman"/>
              </a:rPr>
            </a:br>
            <a:r>
              <a:rPr lang="ru-RU" b="1" dirty="0" err="1" smtClean="0">
                <a:ea typeface="Times New Roman"/>
              </a:rPr>
              <a:t>Микрозаймы</a:t>
            </a:r>
            <a:r>
              <a:rPr lang="ru-RU" b="1" dirty="0" smtClean="0">
                <a:ea typeface="Times New Roman"/>
              </a:rPr>
              <a:t> и Поручительства предоставляются</a:t>
            </a:r>
            <a:r>
              <a:rPr lang="ru-RU" dirty="0" smtClean="0">
                <a:ea typeface="Times New Roman"/>
              </a:rPr>
              <a:t>:</a:t>
            </a:r>
            <a:endParaRPr lang="ru-RU" dirty="0">
              <a:ea typeface="Times New Roman"/>
            </a:endParaRPr>
          </a:p>
          <a:p>
            <a:pPr indent="457200" algn="just">
              <a:spcAft>
                <a:spcPts val="0"/>
              </a:spcAft>
            </a:pPr>
            <a:r>
              <a:rPr lang="ru-RU" sz="1300" dirty="0" smtClean="0">
                <a:ea typeface="Times New Roman"/>
              </a:rPr>
              <a:t>1. Субъектам малого и среднего предпринимательства (далее СМСП) </a:t>
            </a:r>
            <a:r>
              <a:rPr lang="ru-RU" sz="1300" dirty="0">
                <a:ea typeface="Times New Roman"/>
              </a:rPr>
              <a:t>- юридическим лицам - резидентам Российской Федерации и индивидуальным предпринимателям - гражданам Российской Федерации:</a:t>
            </a:r>
          </a:p>
          <a:p>
            <a:pPr indent="457200" algn="just">
              <a:spcAft>
                <a:spcPts val="0"/>
              </a:spcAft>
            </a:pPr>
            <a:r>
              <a:rPr lang="ru-RU" sz="1300" dirty="0">
                <a:ea typeface="Times New Roman"/>
              </a:rPr>
              <a:t>- зарегистрированным в порядке, предусмотренном законодательством Российской </a:t>
            </a:r>
            <a:r>
              <a:rPr lang="ru-RU" sz="1300" dirty="0" smtClean="0">
                <a:ea typeface="Times New Roman"/>
              </a:rPr>
              <a:t>Федерации, </a:t>
            </a:r>
            <a:r>
              <a:rPr lang="ru-RU" sz="1300" dirty="0">
                <a:ea typeface="Times New Roman"/>
              </a:rPr>
              <a:t>в Ленинградской области;</a:t>
            </a:r>
          </a:p>
          <a:p>
            <a:pPr indent="457200" algn="just">
              <a:spcAft>
                <a:spcPts val="0"/>
              </a:spcAft>
            </a:pPr>
            <a:r>
              <a:rPr lang="ru-RU" sz="1300" dirty="0">
                <a:ea typeface="Times New Roman"/>
              </a:rPr>
              <a:t>- осуществляющим хозяйственную деятельность на территории Ленинградской области;</a:t>
            </a:r>
          </a:p>
          <a:p>
            <a:pPr indent="457200" algn="just">
              <a:spcAft>
                <a:spcPts val="0"/>
              </a:spcAft>
            </a:pPr>
            <a:r>
              <a:rPr lang="ru-RU" sz="1300" dirty="0" smtClean="0">
                <a:ea typeface="Times New Roman"/>
              </a:rPr>
              <a:t>2. СМСП, осуществляющим </a:t>
            </a:r>
            <a:r>
              <a:rPr lang="ru-RU" sz="1300" dirty="0">
                <a:ea typeface="Times New Roman"/>
              </a:rPr>
              <a:t>хозяйственную деятельность на дату обращения за получением микрозайма сроком не менее 3 (Трёх) месяцев (для целей применения данного критерия определяется совокупный срок ведения Заемщиком конкретной хозяйственной деятельности без учета произошедших изменений организационно-правовой формы при условии сохранения контроля над бизнесом в течение всего рассматриваемого периода у одних и тех же физических </a:t>
            </a:r>
            <a:r>
              <a:rPr lang="ru-RU" sz="1300" dirty="0" smtClean="0">
                <a:ea typeface="Times New Roman"/>
              </a:rPr>
              <a:t>лиц);</a:t>
            </a:r>
            <a:endParaRPr lang="ru-RU" sz="1300" dirty="0">
              <a:ea typeface="Times New Roman"/>
            </a:endParaRPr>
          </a:p>
          <a:p>
            <a:pPr indent="457200" algn="just">
              <a:spcAft>
                <a:spcPts val="0"/>
              </a:spcAft>
            </a:pPr>
            <a:r>
              <a:rPr lang="ru-RU" sz="1300" dirty="0" smtClean="0">
                <a:ea typeface="Times New Roman"/>
              </a:rPr>
              <a:t>3. СМСП, не </a:t>
            </a:r>
            <a:r>
              <a:rPr lang="ru-RU" sz="1300" dirty="0">
                <a:ea typeface="Times New Roman"/>
              </a:rPr>
              <a:t>имеющим за последние 6 (Шесть) месяцев, предшествующих дате обращения за получением микрозайма, нарушений условий ранее заключенных кредитных договоров, договоров займа, лизинга и т. п.;</a:t>
            </a:r>
          </a:p>
          <a:p>
            <a:pPr indent="457200" algn="just">
              <a:spcAft>
                <a:spcPts val="0"/>
              </a:spcAft>
            </a:pPr>
            <a:r>
              <a:rPr lang="ru-RU" sz="1300" dirty="0" smtClean="0">
                <a:ea typeface="Times New Roman"/>
              </a:rPr>
              <a:t>4. СМСП, </a:t>
            </a:r>
            <a:r>
              <a:rPr lang="ru-RU" sz="1300" dirty="0">
                <a:ea typeface="Times New Roman"/>
              </a:rPr>
              <a:t>не имеющим на последнюю отчетную дату, предшествующую дате обращения за получением микрозайма, просроченной задолженности по уплате налогов и сборов перед бюджетами всех уровней и внебюджетными фондами;</a:t>
            </a:r>
          </a:p>
          <a:p>
            <a:pPr indent="457200" algn="just">
              <a:spcAft>
                <a:spcPts val="0"/>
              </a:spcAft>
            </a:pPr>
            <a:r>
              <a:rPr lang="ru-RU" sz="1300" dirty="0" smtClean="0">
                <a:ea typeface="Times New Roman"/>
              </a:rPr>
              <a:t>5. СМСП, в </a:t>
            </a:r>
            <a:r>
              <a:rPr lang="ru-RU" sz="1300" dirty="0">
                <a:ea typeface="Times New Roman"/>
              </a:rPr>
              <a:t>отношении которых в течение 2 (Двух) лет (либо меньшего срока, если срок деятельности составляет менее 2 (Двух) лет), предшествующих дате обращения за получением микрозайма, не применялись процедуры несостоятельности (банкротства), в том числе наблюдение, финансовое оздоровление, внешнее управление, конкурсное производство, либо санкции в виде аннулирования или приостановления действия лицензии (в случае, если деятельность Заемщика подлежит лицензированию</a:t>
            </a:r>
            <a:r>
              <a:rPr lang="ru-RU" sz="1300" dirty="0" smtClean="0">
                <a:ea typeface="Times New Roman"/>
              </a:rPr>
              <a:t>).</a:t>
            </a:r>
          </a:p>
          <a:p>
            <a:pPr indent="457200" algn="just">
              <a:spcAft>
                <a:spcPts val="0"/>
              </a:spcAft>
            </a:pPr>
            <a:r>
              <a:rPr lang="ru-RU" sz="1300" b="1" dirty="0">
                <a:solidFill>
                  <a:prstClr val="black"/>
                </a:solidFill>
                <a:ea typeface="Times New Roman"/>
              </a:rPr>
              <a:t/>
            </a:r>
            <a:br>
              <a:rPr lang="ru-RU" sz="1300" b="1" dirty="0">
                <a:solidFill>
                  <a:prstClr val="black"/>
                </a:solidFill>
                <a:ea typeface="Times New Roman"/>
              </a:rPr>
            </a:br>
            <a:r>
              <a:rPr lang="ru-RU" b="1" dirty="0" err="1" smtClean="0">
                <a:solidFill>
                  <a:prstClr val="black"/>
                </a:solidFill>
                <a:ea typeface="Times New Roman"/>
              </a:rPr>
              <a:t>Микрозаймы</a:t>
            </a:r>
            <a:r>
              <a:rPr lang="ru-RU" b="1" dirty="0" smtClean="0">
                <a:solidFill>
                  <a:prstClr val="black"/>
                </a:solidFill>
                <a:ea typeface="Times New Roman"/>
              </a:rPr>
              <a:t> и Поручительства не предоставляются</a:t>
            </a:r>
            <a:r>
              <a:rPr lang="ru-RU" dirty="0" smtClean="0">
                <a:solidFill>
                  <a:prstClr val="black"/>
                </a:solidFill>
                <a:ea typeface="Times New Roman"/>
              </a:rPr>
              <a:t>:</a:t>
            </a:r>
            <a:endParaRPr lang="ru-RU" dirty="0">
              <a:effectLst/>
              <a:ea typeface="Times New Roman"/>
            </a:endParaRPr>
          </a:p>
          <a:p>
            <a:pPr lvl="1"/>
            <a:r>
              <a:rPr lang="ru-RU" sz="1300" dirty="0" smtClean="0">
                <a:ea typeface="Times New Roman"/>
              </a:rPr>
              <a:t>1. СМСП, являющимся </a:t>
            </a:r>
            <a:r>
              <a:rPr lang="ru-RU" sz="1300" dirty="0">
                <a:ea typeface="Times New Roman"/>
              </a:rPr>
              <a:t>участниками соглашений о разделе продукции;</a:t>
            </a:r>
          </a:p>
          <a:p>
            <a:pPr lvl="1"/>
            <a:r>
              <a:rPr lang="ru-RU" sz="1300" dirty="0" smtClean="0">
                <a:ea typeface="Times New Roman"/>
              </a:rPr>
              <a:t>2. СМСП, осуществляющим </a:t>
            </a:r>
            <a:r>
              <a:rPr lang="ru-RU" sz="1300" dirty="0">
                <a:ea typeface="Times New Roman"/>
              </a:rPr>
              <a:t>предпринимательскую деятельность в сфере игорного бизнеса;</a:t>
            </a:r>
          </a:p>
          <a:p>
            <a:pPr lvl="1" algn="just"/>
            <a:r>
              <a:rPr lang="ru-RU" sz="1300" dirty="0" smtClean="0">
                <a:ea typeface="Times New Roman"/>
              </a:rPr>
              <a:t>3. СМСП, являющимися </a:t>
            </a:r>
            <a:r>
              <a:rPr lang="ru-RU" sz="1300" dirty="0">
                <a:ea typeface="Times New Roman"/>
              </a:rPr>
              <a:t>в порядке, установленном </a:t>
            </a:r>
            <a:r>
              <a:rPr lang="ru-RU" sz="1300" dirty="0">
                <a:solidFill>
                  <a:schemeClr val="tx1"/>
                </a:solidFill>
                <a:ea typeface="Times New Roman"/>
              </a:rPr>
              <a:t>законодательством </a:t>
            </a:r>
            <a:r>
              <a:rPr lang="ru-RU" sz="1300" dirty="0">
                <a:ea typeface="Times New Roman"/>
              </a:rPr>
              <a:t>Российской Федерации о валютном регулировании и </a:t>
            </a:r>
            <a:r>
              <a:rPr lang="ru-RU" sz="1300" dirty="0" smtClean="0">
                <a:ea typeface="Times New Roman"/>
              </a:rPr>
              <a:t>валютном контроле</a:t>
            </a:r>
            <a:r>
              <a:rPr lang="ru-RU" sz="1300" dirty="0">
                <a:ea typeface="Times New Roman"/>
              </a:rPr>
              <a:t>, нерезидентами Российской Федерации, за исключением случаев, предусмотренных международными договорами Российской Федерации;</a:t>
            </a:r>
          </a:p>
          <a:p>
            <a:pPr lvl="1" algn="just"/>
            <a:r>
              <a:rPr lang="ru-RU" sz="1300" dirty="0" smtClean="0">
                <a:ea typeface="Times New Roman"/>
              </a:rPr>
              <a:t>4. СМСП, осуществляющим </a:t>
            </a:r>
            <a:r>
              <a:rPr lang="ru-RU" sz="1300" dirty="0">
                <a:ea typeface="Times New Roman"/>
              </a:rPr>
              <a:t>производство и/или реализацию подакцизных товаров, а также добычу и/или реализацию полезных ископаемых, за исключением общераспространенных полезных ископаемых.</a:t>
            </a:r>
          </a:p>
          <a:p>
            <a:pPr indent="457200" algn="just">
              <a:spcAft>
                <a:spcPts val="0"/>
              </a:spcAft>
            </a:pPr>
            <a:endParaRPr lang="ru-RU" sz="1300" dirty="0">
              <a:effectLst/>
              <a:ea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324131"/>
            <a:ext cx="1103870" cy="345989"/>
          </a:xfrm>
          <a:prstGeom prst="rect">
            <a:avLst/>
          </a:prstGeom>
          <a:solidFill>
            <a:srgbClr val="AECB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218460" y="0"/>
            <a:ext cx="973540" cy="9942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112277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Соединительная линия уступом 19"/>
          <p:cNvCxnSpPr/>
          <p:nvPr/>
        </p:nvCxnSpPr>
        <p:spPr>
          <a:xfrm rot="5400000">
            <a:off x="8790868" y="2860920"/>
            <a:ext cx="3083713" cy="1568192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Соединительная линия уступом 17"/>
          <p:cNvCxnSpPr/>
          <p:nvPr/>
        </p:nvCxnSpPr>
        <p:spPr>
          <a:xfrm rot="16200000" flipH="1">
            <a:off x="561679" y="2672284"/>
            <a:ext cx="3161838" cy="1982979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Стрелка вниз 7"/>
          <p:cNvSpPr/>
          <p:nvPr/>
        </p:nvSpPr>
        <p:spPr>
          <a:xfrm>
            <a:off x="3446624" y="1922584"/>
            <a:ext cx="484632" cy="29698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трелка вниз 9"/>
          <p:cNvSpPr/>
          <p:nvPr/>
        </p:nvSpPr>
        <p:spPr>
          <a:xfrm>
            <a:off x="8252928" y="1922583"/>
            <a:ext cx="484632" cy="296985"/>
          </a:xfrm>
          <a:prstGeom prst="downArrow">
            <a:avLst>
              <a:gd name="adj1" fmla="val 50000"/>
              <a:gd name="adj2" fmla="val 5263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236356" y="3374669"/>
            <a:ext cx="7950381" cy="3227694"/>
          </a:xfrm>
          <a:prstGeom prst="rect">
            <a:avLst/>
          </a:prstGeom>
          <a:gradFill>
            <a:gsLst>
              <a:gs pos="0">
                <a:srgbClr val="2CABE2"/>
              </a:gs>
              <a:gs pos="49000">
                <a:srgbClr val="2CABE2"/>
              </a:gs>
              <a:gs pos="100000">
                <a:srgbClr val="2CABE2"/>
              </a:gs>
            </a:gsLst>
            <a:lin ang="10800000" scaled="0"/>
          </a:gra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  <a:cs typeface="Times New Roman" pitchFamily="18" charset="0"/>
              </a:rPr>
              <a:t>Требования к </a:t>
            </a:r>
            <a:r>
              <a:rPr lang="ru-RU" sz="3200" dirty="0" smtClean="0">
                <a:solidFill>
                  <a:schemeClr val="tx1"/>
                </a:solidFill>
                <a:cs typeface="Times New Roman" pitchFamily="18" charset="0"/>
              </a:rPr>
              <a:t>Заемщикам:</a:t>
            </a:r>
          </a:p>
          <a:p>
            <a:r>
              <a:rPr lang="ru-RU" sz="2800" dirty="0" smtClean="0">
                <a:solidFill>
                  <a:schemeClr val="bg1"/>
                </a:solidFill>
                <a:cs typeface="Times New Roman" pitchFamily="18" charset="0"/>
              </a:rPr>
              <a:t>1</a:t>
            </a:r>
            <a:r>
              <a:rPr lang="ru-RU" sz="2800" dirty="0">
                <a:solidFill>
                  <a:schemeClr val="bg1"/>
                </a:solidFill>
                <a:cs typeface="Times New Roman" pitchFamily="18" charset="0"/>
              </a:rPr>
              <a:t>. Регистрация и </a:t>
            </a:r>
            <a:r>
              <a:rPr lang="ru-RU" sz="2800" dirty="0" smtClean="0">
                <a:solidFill>
                  <a:schemeClr val="bg1"/>
                </a:solidFill>
                <a:cs typeface="Times New Roman" pitchFamily="18" charset="0"/>
              </a:rPr>
              <a:t>деятельности </a:t>
            </a:r>
            <a:r>
              <a:rPr lang="ru-RU" sz="2800" dirty="0">
                <a:solidFill>
                  <a:schemeClr val="bg1"/>
                </a:solidFill>
                <a:cs typeface="Times New Roman" pitchFamily="18" charset="0"/>
              </a:rPr>
              <a:t>на территории </a:t>
            </a:r>
            <a:r>
              <a:rPr lang="ru-RU" sz="2800" dirty="0" smtClean="0">
                <a:solidFill>
                  <a:schemeClr val="bg1"/>
                </a:solidFill>
                <a:cs typeface="Times New Roman" pitchFamily="18" charset="0"/>
              </a:rPr>
              <a:t>ЛО</a:t>
            </a:r>
            <a:r>
              <a:rPr lang="ru-RU" sz="2800" dirty="0">
                <a:solidFill>
                  <a:schemeClr val="bg1"/>
                </a:solidFill>
                <a:cs typeface="Times New Roman" pitchFamily="18" charset="0"/>
              </a:rPr>
              <a:t/>
            </a:r>
            <a:br>
              <a:rPr lang="ru-RU" sz="2800" dirty="0">
                <a:solidFill>
                  <a:schemeClr val="bg1"/>
                </a:solidFill>
                <a:cs typeface="Times New Roman" pitchFamily="18" charset="0"/>
              </a:rPr>
            </a:br>
            <a:r>
              <a:rPr lang="ru-RU" sz="2800" dirty="0" smtClean="0">
                <a:solidFill>
                  <a:schemeClr val="bg1"/>
                </a:solidFill>
                <a:cs typeface="Times New Roman" pitchFamily="18" charset="0"/>
              </a:rPr>
              <a:t>2</a:t>
            </a:r>
            <a:r>
              <a:rPr lang="ru-RU" sz="2800" dirty="0">
                <a:solidFill>
                  <a:schemeClr val="bg1"/>
                </a:solidFill>
                <a:cs typeface="Times New Roman" pitchFamily="18" charset="0"/>
              </a:rPr>
              <a:t>. Срок </a:t>
            </a:r>
            <a:r>
              <a:rPr lang="ru-RU" sz="2800" dirty="0" smtClean="0">
                <a:solidFill>
                  <a:schemeClr val="bg1"/>
                </a:solidFill>
                <a:cs typeface="Times New Roman" pitchFamily="18" charset="0"/>
              </a:rPr>
              <a:t>регистрации больше </a:t>
            </a:r>
            <a:r>
              <a:rPr lang="ru-RU" sz="2800" dirty="0">
                <a:solidFill>
                  <a:schemeClr val="bg1"/>
                </a:solidFill>
                <a:cs typeface="Times New Roman" pitchFamily="18" charset="0"/>
              </a:rPr>
              <a:t>3 </a:t>
            </a:r>
            <a:r>
              <a:rPr lang="ru-RU" sz="2800" dirty="0" smtClean="0">
                <a:solidFill>
                  <a:schemeClr val="bg1"/>
                </a:solidFill>
                <a:cs typeface="Times New Roman" pitchFamily="18" charset="0"/>
              </a:rPr>
              <a:t>месяцев</a:t>
            </a:r>
            <a:r>
              <a:rPr lang="ru-RU" sz="2800" dirty="0">
                <a:solidFill>
                  <a:schemeClr val="bg1"/>
                </a:solidFill>
                <a:cs typeface="Times New Roman" pitchFamily="18" charset="0"/>
              </a:rPr>
              <a:t/>
            </a:r>
            <a:br>
              <a:rPr lang="ru-RU" sz="2800" dirty="0">
                <a:solidFill>
                  <a:schemeClr val="bg1"/>
                </a:solidFill>
                <a:cs typeface="Times New Roman" pitchFamily="18" charset="0"/>
              </a:rPr>
            </a:br>
            <a:r>
              <a:rPr lang="ru-RU" sz="2800" dirty="0" smtClean="0">
                <a:solidFill>
                  <a:schemeClr val="bg1"/>
                </a:solidFill>
                <a:cs typeface="Times New Roman" pitchFamily="18" charset="0"/>
              </a:rPr>
              <a:t>3</a:t>
            </a:r>
            <a:r>
              <a:rPr lang="ru-RU" sz="2800" dirty="0">
                <a:solidFill>
                  <a:schemeClr val="bg1"/>
                </a:solidFill>
                <a:cs typeface="Times New Roman" pitchFamily="18" charset="0"/>
              </a:rPr>
              <a:t>. Отсутствие задолженности по налогам и </a:t>
            </a:r>
            <a:r>
              <a:rPr lang="ru-RU" sz="2800" dirty="0" smtClean="0">
                <a:solidFill>
                  <a:schemeClr val="bg1"/>
                </a:solidFill>
                <a:cs typeface="Times New Roman" pitchFamily="18" charset="0"/>
              </a:rPr>
              <a:t>сборам</a:t>
            </a:r>
            <a:r>
              <a:rPr lang="ru-RU" sz="2800" dirty="0">
                <a:solidFill>
                  <a:schemeClr val="bg1"/>
                </a:solidFill>
                <a:cs typeface="Times New Roman" pitchFamily="18" charset="0"/>
              </a:rPr>
              <a:t/>
            </a:r>
            <a:br>
              <a:rPr lang="ru-RU" sz="2800" dirty="0">
                <a:solidFill>
                  <a:schemeClr val="bg1"/>
                </a:solidFill>
                <a:cs typeface="Times New Roman" pitchFamily="18" charset="0"/>
              </a:rPr>
            </a:br>
            <a:r>
              <a:rPr lang="ru-RU" sz="2800" dirty="0">
                <a:solidFill>
                  <a:schemeClr val="bg1"/>
                </a:solidFill>
                <a:cs typeface="Times New Roman" pitchFamily="18" charset="0"/>
              </a:rPr>
              <a:t>4. Наличие залогового имущества</a:t>
            </a:r>
            <a:br>
              <a:rPr lang="ru-RU" sz="2800" dirty="0">
                <a:solidFill>
                  <a:schemeClr val="bg1"/>
                </a:solidFill>
                <a:cs typeface="Times New Roman" pitchFamily="18" charset="0"/>
              </a:rPr>
            </a:br>
            <a:r>
              <a:rPr lang="ru-RU" sz="2800" dirty="0">
                <a:solidFill>
                  <a:schemeClr val="bg1"/>
                </a:solidFill>
                <a:cs typeface="Times New Roman" pitchFamily="18" charset="0"/>
              </a:rPr>
              <a:t>5. Наличие банковского счета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90445" y="324991"/>
            <a:ext cx="48894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586782"/>
                </a:solidFill>
                <a:latin typeface="ZWAdobeF" pitchFamily="2" charset="0"/>
                <a:cs typeface="ZWAdobeF" pitchFamily="2" charset="0"/>
              </a:rPr>
              <a:t>МИКРОФИНАНСИРОВАНИЕ</a:t>
            </a:r>
            <a:endParaRPr lang="ru-RU" sz="2800" b="1" dirty="0">
              <a:solidFill>
                <a:srgbClr val="586782"/>
              </a:solidFill>
              <a:latin typeface="ZWAdobeF" pitchFamily="2" charset="0"/>
              <a:cs typeface="ZWAdobeF" pitchFamily="2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0" y="419381"/>
            <a:ext cx="1103870" cy="345989"/>
          </a:xfrm>
          <a:prstGeom prst="rect">
            <a:avLst/>
          </a:prstGeom>
          <a:solidFill>
            <a:srgbClr val="AECB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бъект 2"/>
          <p:cNvSpPr txBox="1">
            <a:spLocks/>
          </p:cNvSpPr>
          <p:nvPr/>
        </p:nvSpPr>
        <p:spPr>
          <a:xfrm>
            <a:off x="7231394" y="2219568"/>
            <a:ext cx="4019760" cy="9856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ru-RU" sz="3200" b="1" dirty="0">
              <a:cs typeface="Times New Roman" pitchFamily="18" charset="0"/>
            </a:endParaRPr>
          </a:p>
        </p:txBody>
      </p:sp>
      <p:sp>
        <p:nvSpPr>
          <p:cNvPr id="14" name="Пятиугольник 13"/>
          <p:cNvSpPr/>
          <p:nvPr/>
        </p:nvSpPr>
        <p:spPr>
          <a:xfrm>
            <a:off x="7069364" y="1246638"/>
            <a:ext cx="4073351" cy="1746305"/>
          </a:xfrm>
          <a:prstGeom prst="homePlate">
            <a:avLst/>
          </a:prstGeom>
          <a:solidFill>
            <a:srgbClr val="AECB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  <a:cs typeface="Times New Roman" pitchFamily="18" charset="0"/>
              </a:rPr>
              <a:t>  </a:t>
            </a:r>
            <a:r>
              <a:rPr lang="ru-RU" sz="2800" b="1" dirty="0" smtClean="0">
                <a:solidFill>
                  <a:schemeClr val="tx1"/>
                </a:solidFill>
                <a:cs typeface="Times New Roman" pitchFamily="18" charset="0"/>
              </a:rPr>
              <a:t>Индивидуальные</a:t>
            </a:r>
            <a:r>
              <a:rPr lang="en-US" sz="2800" b="1" dirty="0" smtClean="0">
                <a:solidFill>
                  <a:schemeClr val="tx1"/>
                </a:solidFill>
                <a:cs typeface="Times New Roman" pitchFamily="18" charset="0"/>
              </a:rPr>
              <a:t>          </a:t>
            </a:r>
            <a:r>
              <a:rPr lang="ru-RU" sz="28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2800" b="1" dirty="0">
                <a:solidFill>
                  <a:schemeClr val="tx1"/>
                </a:solidFill>
                <a:cs typeface="Times New Roman" pitchFamily="18" charset="0"/>
              </a:rPr>
              <a:t/>
            </a:r>
            <a:br>
              <a:rPr lang="ru-RU" sz="2800" b="1" dirty="0">
                <a:solidFill>
                  <a:schemeClr val="tx1"/>
                </a:solidFill>
                <a:cs typeface="Times New Roman" pitchFamily="18" charset="0"/>
              </a:rPr>
            </a:br>
            <a:r>
              <a:rPr lang="en-US" sz="2800" b="1" dirty="0" smtClean="0">
                <a:solidFill>
                  <a:schemeClr val="tx1"/>
                </a:solidFill>
                <a:cs typeface="Times New Roman" pitchFamily="18" charset="0"/>
              </a:rPr>
              <a:t>   </a:t>
            </a:r>
            <a:r>
              <a:rPr lang="ru-RU" sz="2800" b="1" dirty="0" smtClean="0">
                <a:solidFill>
                  <a:schemeClr val="tx1"/>
                </a:solidFill>
                <a:cs typeface="Times New Roman" pitchFamily="18" charset="0"/>
              </a:rPr>
              <a:t>предприниматели</a:t>
            </a:r>
            <a:endParaRPr lang="ru-RU" sz="2800" b="1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15" name="Пятиугольник 14"/>
          <p:cNvSpPr/>
          <p:nvPr/>
        </p:nvSpPr>
        <p:spPr>
          <a:xfrm flipH="1">
            <a:off x="1189958" y="1246638"/>
            <a:ext cx="4309398" cy="1746305"/>
          </a:xfrm>
          <a:prstGeom prst="homePlate">
            <a:avLst/>
          </a:prstGeom>
          <a:solidFill>
            <a:srgbClr val="05A7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 smtClean="0">
                <a:solidFill>
                  <a:schemeClr val="tx1"/>
                </a:solidFill>
              </a:rPr>
              <a:t>  </a:t>
            </a:r>
            <a:r>
              <a:rPr lang="ru-RU" sz="2800" b="1" dirty="0" smtClean="0">
                <a:solidFill>
                  <a:schemeClr val="tx1"/>
                </a:solidFill>
              </a:rPr>
              <a:t>   </a:t>
            </a:r>
            <a:r>
              <a:rPr lang="en-US" sz="2800" b="1" dirty="0" smtClean="0">
                <a:solidFill>
                  <a:schemeClr val="tx1"/>
                </a:solidFill>
              </a:rPr>
              <a:t> </a:t>
            </a:r>
            <a:r>
              <a:rPr lang="ru-RU" sz="2800" b="1" dirty="0" smtClean="0">
                <a:solidFill>
                  <a:schemeClr val="tx1"/>
                </a:solidFill>
              </a:rPr>
              <a:t>Юридические </a:t>
            </a:r>
            <a:br>
              <a:rPr lang="ru-RU" sz="2800" b="1" dirty="0" smtClean="0">
                <a:solidFill>
                  <a:schemeClr val="tx1"/>
                </a:solidFill>
              </a:rPr>
            </a:br>
            <a:r>
              <a:rPr lang="en-US" sz="2800" b="1" dirty="0" smtClean="0">
                <a:solidFill>
                  <a:schemeClr val="tx1"/>
                </a:solidFill>
              </a:rPr>
              <a:t>        </a:t>
            </a:r>
            <a:r>
              <a:rPr lang="ru-RU" sz="2800" b="1" dirty="0" smtClean="0">
                <a:solidFill>
                  <a:schemeClr val="tx1"/>
                </a:solidFill>
              </a:rPr>
              <a:t>    </a:t>
            </a:r>
            <a:r>
              <a:rPr lang="en-US" sz="2800" b="1" dirty="0" smtClean="0">
                <a:solidFill>
                  <a:schemeClr val="tx1"/>
                </a:solidFill>
              </a:rPr>
              <a:t>    </a:t>
            </a:r>
            <a:r>
              <a:rPr lang="ru-RU" sz="2800" b="1" dirty="0" smtClean="0">
                <a:solidFill>
                  <a:schemeClr val="tx1"/>
                </a:solidFill>
              </a:rPr>
              <a:t>лица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4697736" y="872793"/>
            <a:ext cx="2755689" cy="2693550"/>
          </a:xfrm>
          <a:prstGeom prst="ellipse">
            <a:avLst/>
          </a:prstGeom>
          <a:solidFill>
            <a:srgbClr val="2CABE2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cs typeface="Times New Roman" pitchFamily="18" charset="0"/>
              </a:rPr>
              <a:t>3 000 000 </a:t>
            </a:r>
            <a:r>
              <a:rPr lang="ru-RU" sz="3200" b="1" dirty="0" smtClean="0">
                <a:cs typeface="Times New Roman" pitchFamily="18" charset="0"/>
              </a:rPr>
              <a:t>рублей </a:t>
            </a:r>
            <a:r>
              <a:rPr lang="ru-RU" sz="2800" dirty="0" smtClean="0">
                <a:cs typeface="Times New Roman" pitchFamily="18" charset="0"/>
              </a:rPr>
              <a:t>могут получить:</a:t>
            </a:r>
            <a:endParaRPr lang="ru-RU" sz="2800" dirty="0"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1037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362149" y="4042609"/>
            <a:ext cx="7052158" cy="2425949"/>
          </a:xfrm>
          <a:prstGeom prst="rect">
            <a:avLst/>
          </a:prstGeom>
          <a:solidFill>
            <a:srgbClr val="05A7A2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cs typeface="Times New Roman" pitchFamily="18" charset="0"/>
              </a:rPr>
              <a:t>Подробная информация о программе микрофинансирования , а также пакет </a:t>
            </a:r>
            <a:br>
              <a:rPr lang="ru-RU" sz="2400" dirty="0" smtClean="0">
                <a:solidFill>
                  <a:schemeClr val="bg1"/>
                </a:solidFill>
                <a:cs typeface="Times New Roman" pitchFamily="18" charset="0"/>
              </a:rPr>
            </a:br>
            <a:r>
              <a:rPr lang="ru-RU" sz="2400" dirty="0" smtClean="0">
                <a:solidFill>
                  <a:schemeClr val="bg1"/>
                </a:solidFill>
                <a:cs typeface="Times New Roman" pitchFamily="18" charset="0"/>
              </a:rPr>
              <a:t>документов для подачи заявки </a:t>
            </a:r>
            <a:br>
              <a:rPr lang="ru-RU" sz="2400" dirty="0" smtClean="0">
                <a:solidFill>
                  <a:schemeClr val="bg1"/>
                </a:solidFill>
                <a:cs typeface="Times New Roman" pitchFamily="18" charset="0"/>
              </a:rPr>
            </a:br>
            <a:r>
              <a:rPr lang="ru-RU" sz="2400" dirty="0" smtClean="0">
                <a:solidFill>
                  <a:schemeClr val="bg1"/>
                </a:solidFill>
                <a:cs typeface="Times New Roman" pitchFamily="18" charset="0"/>
              </a:rPr>
              <a:t>можно посмотреть на сайте: credit47.ru</a:t>
            </a:r>
            <a:endParaRPr lang="ru-RU" sz="2400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414306" y="1251284"/>
            <a:ext cx="4354631" cy="5217274"/>
          </a:xfrm>
          <a:prstGeom prst="rect">
            <a:avLst/>
          </a:prstGeom>
          <a:solidFill>
            <a:srgbClr val="AECB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1600" b="1" dirty="0" smtClean="0">
                <a:solidFill>
                  <a:schemeClr val="tx1"/>
                </a:solidFill>
                <a:cs typeface="Times New Roman" pitchFamily="18" charset="0"/>
              </a:rPr>
              <a:t>    </a:t>
            </a:r>
            <a:r>
              <a:rPr lang="en-US" sz="16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4400" dirty="0">
                <a:solidFill>
                  <a:schemeClr val="tx1"/>
                </a:solidFill>
                <a:cs typeface="Times New Roman" pitchFamily="18" charset="0"/>
              </a:rPr>
              <a:t>8% годовых</a:t>
            </a:r>
            <a:r>
              <a:rPr lang="ru-RU" sz="2800" dirty="0">
                <a:solidFill>
                  <a:schemeClr val="tx1"/>
                </a:solidFill>
                <a:cs typeface="Times New Roman" pitchFamily="18" charset="0"/>
              </a:rPr>
              <a:t> для СМСП, вид деятельности которых классифицируется </a:t>
            </a:r>
            <a:r>
              <a:rPr lang="ru-RU" sz="2800" dirty="0" smtClean="0">
                <a:solidFill>
                  <a:schemeClr val="tx1"/>
                </a:solidFill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chemeClr val="tx1"/>
                </a:solidFill>
                <a:cs typeface="Times New Roman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cs typeface="Times New Roman" pitchFamily="18" charset="0"/>
              </a:rPr>
              <a:t>кодами </a:t>
            </a:r>
            <a:r>
              <a:rPr lang="ru-RU" sz="2800" dirty="0">
                <a:solidFill>
                  <a:schemeClr val="tx1"/>
                </a:solidFill>
                <a:cs typeface="Times New Roman" pitchFamily="18" charset="0"/>
              </a:rPr>
              <a:t>ОКВЭД классов</a:t>
            </a:r>
            <a:r>
              <a:rPr lang="ru-RU" sz="2400" dirty="0" smtClean="0">
                <a:solidFill>
                  <a:schemeClr val="tx1"/>
                </a:solidFill>
                <a:cs typeface="Times New Roman" pitchFamily="18" charset="0"/>
              </a:rPr>
              <a:t>:</a:t>
            </a:r>
            <a:br>
              <a:rPr lang="ru-RU" sz="2400" dirty="0" smtClean="0">
                <a:solidFill>
                  <a:schemeClr val="tx1"/>
                </a:solidFill>
                <a:cs typeface="Times New Roman" pitchFamily="18" charset="0"/>
              </a:rPr>
            </a:br>
            <a:r>
              <a:rPr lang="ru-RU" dirty="0" smtClean="0">
                <a:solidFill>
                  <a:schemeClr val="tx1"/>
                </a:solidFill>
                <a:cs typeface="Times New Roman" pitchFamily="18" charset="0"/>
              </a:rPr>
              <a:t>01 </a:t>
            </a: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(исключая 01.15), </a:t>
            </a:r>
          </a:p>
          <a:p>
            <a:pPr algn="r"/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02 (исключая 02.01.1), 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/>
            </a:r>
            <a:br>
              <a:rPr lang="en-US" dirty="0">
                <a:solidFill>
                  <a:schemeClr val="tx1"/>
                </a:solidFill>
                <a:cs typeface="Times New Roman" pitchFamily="18" charset="0"/>
              </a:rPr>
            </a:b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05, 15 (исключая 15.9, но включая 15.98), </a:t>
            </a:r>
          </a:p>
          <a:p>
            <a:pPr algn="r"/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17-21, 22 (исключая 22.3), </a:t>
            </a:r>
          </a:p>
          <a:p>
            <a:pPr algn="r"/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24-28, 29 (исключая 29.6), </a:t>
            </a:r>
          </a:p>
          <a:p>
            <a:pPr algn="r"/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30-33, 36, 37, 45.23.2</a:t>
            </a:r>
            <a:r>
              <a:rPr lang="ru-RU" sz="1600" dirty="0">
                <a:solidFill>
                  <a:schemeClr val="tx1"/>
                </a:solidFill>
                <a:cs typeface="Times New Roman" pitchFamily="18" charset="0"/>
              </a:rPr>
              <a:t>;</a:t>
            </a:r>
          </a:p>
          <a:p>
            <a:pPr algn="r"/>
            <a:r>
              <a:rPr lang="ru-RU" sz="4000" dirty="0">
                <a:solidFill>
                  <a:schemeClr val="tx1"/>
                </a:solidFill>
                <a:cs typeface="Times New Roman" pitchFamily="18" charset="0"/>
              </a:rPr>
              <a:t>10% годовых</a:t>
            </a:r>
            <a:r>
              <a:rPr lang="ru-RU" sz="2400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2800" dirty="0">
                <a:solidFill>
                  <a:schemeClr val="tx1"/>
                </a:solidFill>
                <a:cs typeface="Times New Roman" pitchFamily="18" charset="0"/>
              </a:rPr>
              <a:t>для </a:t>
            </a:r>
            <a:r>
              <a:rPr lang="ru-RU" sz="2800" dirty="0" smtClean="0">
                <a:solidFill>
                  <a:schemeClr val="tx1"/>
                </a:solidFill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chemeClr val="tx1"/>
                </a:solidFill>
                <a:cs typeface="Times New Roman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cs typeface="Times New Roman" pitchFamily="18" charset="0"/>
              </a:rPr>
              <a:t>всех </a:t>
            </a:r>
            <a:r>
              <a:rPr lang="ru-RU" sz="2800" dirty="0">
                <a:solidFill>
                  <a:schemeClr val="tx1"/>
                </a:solidFill>
                <a:cs typeface="Times New Roman" pitchFamily="18" charset="0"/>
              </a:rPr>
              <a:t>прочих СМСП.    </a:t>
            </a:r>
            <a:endParaRPr lang="ru-RU" sz="2400" b="1" dirty="0"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62148" y="1251283"/>
            <a:ext cx="7052158" cy="2791326"/>
          </a:xfrm>
          <a:prstGeom prst="rect">
            <a:avLst/>
          </a:prstGeom>
          <a:solidFill>
            <a:srgbClr val="2CAB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AutoNum type="arabicPeriod"/>
            </a:pPr>
            <a:r>
              <a:rPr lang="ru-RU" sz="2800" b="1" dirty="0">
                <a:cs typeface="Times New Roman" pitchFamily="18" charset="0"/>
              </a:rPr>
              <a:t>Годовая </a:t>
            </a:r>
            <a:r>
              <a:rPr lang="ru-RU" sz="2800" b="1" dirty="0" smtClean="0">
                <a:cs typeface="Times New Roman" pitchFamily="18" charset="0"/>
              </a:rPr>
              <a:t>ставка: </a:t>
            </a:r>
            <a:r>
              <a:rPr lang="ru-RU" sz="2800" u="sng" dirty="0">
                <a:cs typeface="Times New Roman" pitchFamily="18" charset="0"/>
              </a:rPr>
              <a:t>8</a:t>
            </a:r>
            <a:r>
              <a:rPr lang="ru-RU" sz="2800" dirty="0">
                <a:cs typeface="Times New Roman" pitchFamily="18" charset="0"/>
              </a:rPr>
              <a:t> и </a:t>
            </a:r>
            <a:r>
              <a:rPr lang="ru-RU" sz="2800" u="sng" dirty="0">
                <a:cs typeface="Times New Roman" pitchFamily="18" charset="0"/>
              </a:rPr>
              <a:t>10%</a:t>
            </a:r>
            <a:r>
              <a:rPr lang="ru-RU" sz="2800" dirty="0">
                <a:cs typeface="Times New Roman" pitchFamily="18" charset="0"/>
              </a:rPr>
              <a:t> годовых.</a:t>
            </a:r>
          </a:p>
          <a:p>
            <a:pPr marL="342900" indent="-342900">
              <a:buAutoNum type="arabicPeriod"/>
            </a:pPr>
            <a:r>
              <a:rPr lang="ru-RU" sz="2800" b="1" dirty="0" smtClean="0">
                <a:cs typeface="Times New Roman" pitchFamily="18" charset="0"/>
              </a:rPr>
              <a:t>Сумма:</a:t>
            </a:r>
            <a:r>
              <a:rPr lang="ru-RU" sz="2800" dirty="0" smtClean="0">
                <a:cs typeface="Times New Roman" pitchFamily="18" charset="0"/>
              </a:rPr>
              <a:t> от </a:t>
            </a:r>
            <a:r>
              <a:rPr lang="ru-RU" sz="2800" dirty="0">
                <a:cs typeface="Times New Roman" pitchFamily="18" charset="0"/>
              </a:rPr>
              <a:t>50 </a:t>
            </a:r>
            <a:r>
              <a:rPr lang="en-US" sz="2800" dirty="0" smtClean="0">
                <a:cs typeface="Times New Roman" pitchFamily="18" charset="0"/>
              </a:rPr>
              <a:t>000 </a:t>
            </a:r>
            <a:r>
              <a:rPr lang="ru-RU" sz="2800" dirty="0" smtClean="0">
                <a:cs typeface="Times New Roman" pitchFamily="18" charset="0"/>
              </a:rPr>
              <a:t>до </a:t>
            </a:r>
            <a:r>
              <a:rPr lang="ru-RU" sz="2800" dirty="0">
                <a:cs typeface="Times New Roman" pitchFamily="18" charset="0"/>
              </a:rPr>
              <a:t>3 000 000 руб.</a:t>
            </a:r>
          </a:p>
          <a:p>
            <a:pPr marL="342900" indent="-342900">
              <a:buAutoNum type="arabicPeriod"/>
            </a:pPr>
            <a:r>
              <a:rPr lang="ru-RU" sz="2800" b="1" dirty="0" smtClean="0">
                <a:cs typeface="Times New Roman" pitchFamily="18" charset="0"/>
              </a:rPr>
              <a:t>Срок предоставления: </a:t>
            </a:r>
            <a:r>
              <a:rPr lang="ru-RU" sz="2800" dirty="0" smtClean="0">
                <a:cs typeface="Times New Roman" pitchFamily="18" charset="0"/>
              </a:rPr>
              <a:t>от </a:t>
            </a:r>
            <a:r>
              <a:rPr lang="ru-RU" sz="2800" dirty="0">
                <a:cs typeface="Times New Roman" pitchFamily="18" charset="0"/>
              </a:rPr>
              <a:t>3 </a:t>
            </a:r>
            <a:r>
              <a:rPr lang="ru-RU" sz="2800" dirty="0" smtClean="0">
                <a:cs typeface="Times New Roman" pitchFamily="18" charset="0"/>
              </a:rPr>
              <a:t>до </a:t>
            </a:r>
            <a:r>
              <a:rPr lang="ru-RU" sz="2800" dirty="0">
                <a:cs typeface="Times New Roman" pitchFamily="18" charset="0"/>
              </a:rPr>
              <a:t>36 месяцев.</a:t>
            </a:r>
          </a:p>
          <a:p>
            <a:pPr marL="342900" indent="-342900">
              <a:buAutoNum type="arabicPeriod"/>
            </a:pPr>
            <a:r>
              <a:rPr lang="ru-RU" sz="2800" b="1" dirty="0" smtClean="0">
                <a:cs typeface="Times New Roman" pitchFamily="18" charset="0"/>
              </a:rPr>
              <a:t>Досрочное погашение:</a:t>
            </a:r>
            <a:r>
              <a:rPr lang="ru-RU" sz="2800" dirty="0" smtClean="0">
                <a:cs typeface="Times New Roman" pitchFamily="18" charset="0"/>
              </a:rPr>
              <a:t> без </a:t>
            </a:r>
            <a:r>
              <a:rPr lang="ru-RU" sz="2800" dirty="0">
                <a:cs typeface="Times New Roman" pitchFamily="18" charset="0"/>
              </a:rPr>
              <a:t>ограничений.</a:t>
            </a:r>
          </a:p>
          <a:p>
            <a:pPr marL="342900" indent="-342900">
              <a:buAutoNum type="arabicPeriod"/>
            </a:pPr>
            <a:r>
              <a:rPr lang="ru-RU" sz="2800" b="1" dirty="0">
                <a:cs typeface="Times New Roman" pitchFamily="18" charset="0"/>
              </a:rPr>
              <a:t>Наличие залога.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90445" y="324991"/>
            <a:ext cx="99304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586782"/>
                </a:solidFill>
                <a:latin typeface="ZWAdobeF" pitchFamily="2" charset="0"/>
                <a:cs typeface="ZWAdobeF" pitchFamily="2" charset="0"/>
              </a:rPr>
              <a:t>УСЛОВИЯ ПРЕДОСТАВЛЕНИЯ МИКРОЗАЙМОВ</a:t>
            </a:r>
            <a:endParaRPr lang="ru-RU" sz="2800" dirty="0">
              <a:solidFill>
                <a:srgbClr val="586782"/>
              </a:solidFill>
              <a:latin typeface="ZWAdobeF" pitchFamily="2" charset="0"/>
              <a:cs typeface="ZWAdobeF" pitchFamily="2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0" y="419381"/>
            <a:ext cx="1103870" cy="345989"/>
          </a:xfrm>
          <a:prstGeom prst="rect">
            <a:avLst/>
          </a:prstGeom>
          <a:solidFill>
            <a:srgbClr val="AECB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бъект 2"/>
          <p:cNvSpPr txBox="1">
            <a:spLocks/>
          </p:cNvSpPr>
          <p:nvPr/>
        </p:nvSpPr>
        <p:spPr>
          <a:xfrm>
            <a:off x="7231394" y="2219568"/>
            <a:ext cx="4019760" cy="9856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ru-RU" sz="3200" b="1" dirty="0">
              <a:cs typeface="Times New Roman" pitchFamily="18" charset="0"/>
            </a:endParaRPr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028986" y="0"/>
            <a:ext cx="973540" cy="9942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489113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190445" y="324991"/>
            <a:ext cx="846174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586782"/>
                </a:solidFill>
                <a:latin typeface="ZWAdobeF" pitchFamily="2" charset="0"/>
                <a:cs typeface="ZWAdobeF" pitchFamily="2" charset="0"/>
              </a:rPr>
              <a:t>УСЛОВИЯ ПРЕДОСТАВЛЕНИЯ ЗАЛОГА </a:t>
            </a:r>
            <a:br>
              <a:rPr lang="ru-RU" sz="2800" dirty="0" smtClean="0">
                <a:solidFill>
                  <a:srgbClr val="586782"/>
                </a:solidFill>
                <a:latin typeface="ZWAdobeF" pitchFamily="2" charset="0"/>
                <a:cs typeface="ZWAdobeF" pitchFamily="2" charset="0"/>
              </a:rPr>
            </a:br>
            <a:r>
              <a:rPr lang="ru-RU" sz="2800" dirty="0" smtClean="0">
                <a:solidFill>
                  <a:srgbClr val="586782"/>
                </a:solidFill>
                <a:latin typeface="ZWAdobeF" pitchFamily="2" charset="0"/>
                <a:cs typeface="ZWAdobeF" pitchFamily="2" charset="0"/>
              </a:rPr>
              <a:t>И ЕГО ВИДЫ</a:t>
            </a:r>
            <a:endParaRPr lang="ru-RU" sz="2800" dirty="0">
              <a:solidFill>
                <a:srgbClr val="586782"/>
              </a:solidFill>
              <a:latin typeface="ZWAdobeF" pitchFamily="2" charset="0"/>
              <a:cs typeface="ZWAdobeF" pitchFamily="2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0" y="403339"/>
            <a:ext cx="1103870" cy="345989"/>
          </a:xfrm>
          <a:prstGeom prst="rect">
            <a:avLst/>
          </a:prstGeom>
          <a:solidFill>
            <a:srgbClr val="AECB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бъект 2"/>
          <p:cNvSpPr txBox="1">
            <a:spLocks/>
          </p:cNvSpPr>
          <p:nvPr/>
        </p:nvSpPr>
        <p:spPr>
          <a:xfrm>
            <a:off x="7520150" y="3101878"/>
            <a:ext cx="4019760" cy="9856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ru-RU" sz="3200" b="1" dirty="0">
              <a:cs typeface="Times New Roman" pitchFamily="18" charset="0"/>
            </a:endParaRPr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028986" y="0"/>
            <a:ext cx="973540" cy="9942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9797" y="1647680"/>
            <a:ext cx="1431511" cy="153703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57" r="14344"/>
          <a:stretch/>
        </p:blipFill>
        <p:spPr>
          <a:xfrm>
            <a:off x="4921582" y="1525757"/>
            <a:ext cx="2236335" cy="183087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9" t="8934" r="8947"/>
          <a:stretch/>
        </p:blipFill>
        <p:spPr>
          <a:xfrm>
            <a:off x="2767210" y="1730521"/>
            <a:ext cx="2131648" cy="145419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44" y="1796705"/>
            <a:ext cx="1786184" cy="138801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4801" y="1756502"/>
            <a:ext cx="1600127" cy="160012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71761" y="3383178"/>
            <a:ext cx="23205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1. Автотранспорт</a:t>
            </a:r>
            <a:br>
              <a:rPr lang="ru-RU" b="1" dirty="0" smtClean="0"/>
            </a:br>
            <a:r>
              <a:rPr lang="ru-RU" dirty="0" smtClean="0"/>
              <a:t>(При заявке менее 500 </a:t>
            </a:r>
            <a:r>
              <a:rPr lang="ru-RU" dirty="0" err="1" smtClean="0"/>
              <a:t>т.р</a:t>
            </a:r>
            <a:r>
              <a:rPr lang="ru-RU" dirty="0" smtClean="0"/>
              <a:t>. Необходимо наличие КАСКО)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2653319" y="3383178"/>
            <a:ext cx="24408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2. Помещение, земля</a:t>
            </a:r>
            <a:br>
              <a:rPr lang="ru-RU" b="1" dirty="0" smtClean="0"/>
            </a:br>
            <a:r>
              <a:rPr lang="ru-RU" dirty="0" smtClean="0"/>
              <a:t>(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Жилое, нежилое помещение, земельный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участок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4985751" y="3409251"/>
            <a:ext cx="19811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3. Техника</a:t>
            </a:r>
          </a:p>
          <a:p>
            <a:pPr algn="ctr"/>
            <a:endParaRPr lang="ru-RU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7203661" y="3383178"/>
            <a:ext cx="19811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4. Оборудование</a:t>
            </a:r>
            <a:endParaRPr lang="ru-RU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9168767" y="3401811"/>
            <a:ext cx="26009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5. Товары в обороте</a:t>
            </a:r>
            <a:br>
              <a:rPr lang="ru-RU" b="1" dirty="0" smtClean="0"/>
            </a:br>
            <a:r>
              <a:rPr lang="ru-RU" dirty="0" smtClean="0"/>
              <a:t>(Н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более 30%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общей стоимости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залога)</a:t>
            </a:r>
            <a:endParaRPr lang="ru-RU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798123" y="4942846"/>
            <a:ext cx="107417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/>
              <a:t>Существует возможность привлечения залога третьих лиц.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95844" y="4918782"/>
            <a:ext cx="10519084" cy="72402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2556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Соединительная линия уступом 10"/>
          <p:cNvCxnSpPr/>
          <p:nvPr/>
        </p:nvCxnSpPr>
        <p:spPr>
          <a:xfrm>
            <a:off x="6636084" y="1631710"/>
            <a:ext cx="1205219" cy="1520726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Капля 4"/>
          <p:cNvSpPr/>
          <p:nvPr/>
        </p:nvSpPr>
        <p:spPr>
          <a:xfrm>
            <a:off x="5519844" y="4105414"/>
            <a:ext cx="2333792" cy="2333792"/>
          </a:xfrm>
          <a:prstGeom prst="teardrop">
            <a:avLst/>
          </a:prstGeom>
          <a:solidFill>
            <a:srgbClr val="2CAB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Corporate S Light" panose="02020500000000000000" pitchFamily="18" charset="0"/>
              </a:rPr>
              <a:t>Расходование заемных средств можно </a:t>
            </a:r>
            <a:r>
              <a:rPr lang="ru-RU" dirty="0" err="1" smtClean="0">
                <a:latin typeface="Corporate S Light" panose="02020500000000000000" pitchFamily="18" charset="0"/>
              </a:rPr>
              <a:t>опти-мизировать</a:t>
            </a:r>
            <a:endParaRPr lang="ru-RU" dirty="0">
              <a:latin typeface="Corporate S Light" panose="02020500000000000000" pitchFamily="18" charset="0"/>
            </a:endParaRPr>
          </a:p>
        </p:txBody>
      </p:sp>
      <p:sp>
        <p:nvSpPr>
          <p:cNvPr id="37" name="Капля 36"/>
          <p:cNvSpPr/>
          <p:nvPr/>
        </p:nvSpPr>
        <p:spPr>
          <a:xfrm flipH="1">
            <a:off x="9644260" y="4085386"/>
            <a:ext cx="2410452" cy="2333792"/>
          </a:xfrm>
          <a:prstGeom prst="teardrop">
            <a:avLst/>
          </a:prstGeom>
          <a:solidFill>
            <a:srgbClr val="2CAB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Corporate S Light" panose="02020500000000000000" pitchFamily="18" charset="0"/>
              </a:rPr>
              <a:t>Идея Супер.</a:t>
            </a:r>
          </a:p>
          <a:p>
            <a:pPr algn="ctr"/>
            <a:r>
              <a:rPr lang="ru-RU" dirty="0">
                <a:latin typeface="Corporate S Light" panose="02020500000000000000" pitchFamily="18" charset="0"/>
              </a:rPr>
              <a:t>бюджет, штат и контроль никуда не годятся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246587" y="129513"/>
            <a:ext cx="340990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586782"/>
                </a:solidFill>
                <a:latin typeface="ZWAdobeF" pitchFamily="2" charset="0"/>
                <a:cs typeface="ZWAdobeF" pitchFamily="2" charset="0"/>
              </a:rPr>
              <a:t>ОЦЕНКА ЗАЯВКИ</a:t>
            </a:r>
          </a:p>
          <a:p>
            <a:endParaRPr lang="ru-RU" sz="3200" dirty="0">
              <a:solidFill>
                <a:srgbClr val="586782"/>
              </a:solidFill>
              <a:latin typeface="ZWAdobeF" pitchFamily="2" charset="0"/>
              <a:cs typeface="ZWAdobeF" pitchFamily="2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7131281" y="5475595"/>
            <a:ext cx="3289782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entury Gothic" pitchFamily="34" charset="0"/>
              </a:rPr>
              <a:t>Внутренний Акселератор</a:t>
            </a:r>
            <a:endParaRPr lang="ru-RU" sz="2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67" name="Левая фигурная скобка 66"/>
          <p:cNvSpPr/>
          <p:nvPr/>
        </p:nvSpPr>
        <p:spPr>
          <a:xfrm rot="16200000">
            <a:off x="8684387" y="4384927"/>
            <a:ext cx="388956" cy="4476466"/>
          </a:xfrm>
          <a:prstGeom prst="leftBrac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Левая фигурная скобка 67"/>
          <p:cNvSpPr/>
          <p:nvPr/>
        </p:nvSpPr>
        <p:spPr>
          <a:xfrm rot="16200000" flipH="1">
            <a:off x="8526296" y="3960129"/>
            <a:ext cx="543639" cy="2181365"/>
          </a:xfrm>
          <a:prstGeom prst="leftBrac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056535" y="0"/>
            <a:ext cx="973540" cy="9942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20000"/>
          </a:blip>
          <a:srcRect/>
          <a:stretch>
            <a:fillRect/>
          </a:stretch>
        </p:blipFill>
        <p:spPr bwMode="auto">
          <a:xfrm flipH="1">
            <a:off x="2541148" y="2062485"/>
            <a:ext cx="2756845" cy="2226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Прямоугольник 25"/>
          <p:cNvSpPr/>
          <p:nvPr/>
        </p:nvSpPr>
        <p:spPr>
          <a:xfrm>
            <a:off x="0" y="266981"/>
            <a:ext cx="1103870" cy="345989"/>
          </a:xfrm>
          <a:prstGeom prst="rect">
            <a:avLst/>
          </a:prstGeom>
          <a:solidFill>
            <a:srgbClr val="AECB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ятиугольник 1"/>
          <p:cNvSpPr/>
          <p:nvPr/>
        </p:nvSpPr>
        <p:spPr>
          <a:xfrm>
            <a:off x="4905375" y="1219699"/>
            <a:ext cx="2719081" cy="819150"/>
          </a:xfrm>
          <a:prstGeom prst="homePlate">
            <a:avLst/>
          </a:prstGeom>
          <a:solidFill>
            <a:srgbClr val="2CAB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latin typeface="Corporate S Light" panose="02020500000000000000" pitchFamily="18" charset="0"/>
              </a:rPr>
              <a:t>НЕТ</a:t>
            </a:r>
            <a:endParaRPr lang="ru-RU" b="1" u="sng" dirty="0">
              <a:latin typeface="Corporate S Light" panose="02020500000000000000" pitchFamily="18" charset="0"/>
            </a:endParaRPr>
          </a:p>
        </p:txBody>
      </p:sp>
      <p:sp>
        <p:nvSpPr>
          <p:cNvPr id="28" name="Пятиугольник 27"/>
          <p:cNvSpPr/>
          <p:nvPr/>
        </p:nvSpPr>
        <p:spPr>
          <a:xfrm flipH="1">
            <a:off x="688229" y="1180348"/>
            <a:ext cx="2788395" cy="819150"/>
          </a:xfrm>
          <a:prstGeom prst="homePlate">
            <a:avLst/>
          </a:prstGeom>
          <a:solidFill>
            <a:srgbClr val="05A7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latin typeface="Corporate S Light" panose="02020500000000000000" pitchFamily="18" charset="0"/>
              </a:rPr>
              <a:t>ДА, ВСЕ СУПЕР!</a:t>
            </a:r>
            <a:endParaRPr lang="ru-RU" b="1" u="sng" dirty="0">
              <a:latin typeface="Corporate S Light" panose="02020500000000000000" pitchFamily="18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3242074" y="643208"/>
            <a:ext cx="1994648" cy="1994648"/>
          </a:xfrm>
          <a:prstGeom prst="ellipse">
            <a:avLst/>
          </a:prstGeom>
          <a:solidFill>
            <a:srgbClr val="05A7A2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ВСЕ РЕЗУЛЬТАТЫ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058150" y="1219699"/>
            <a:ext cx="3819525" cy="802450"/>
          </a:xfrm>
          <a:prstGeom prst="rect">
            <a:avLst/>
          </a:prstGeom>
          <a:solidFill>
            <a:srgbClr val="2CAB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latin typeface="Corporate S Light" panose="02020500000000000000" pitchFamily="18" charset="0"/>
              </a:rPr>
              <a:t>Обнал</a:t>
            </a:r>
            <a:r>
              <a:rPr lang="ru-RU" dirty="0" smtClean="0">
                <a:latin typeface="Corporate S Light" panose="02020500000000000000" pitchFamily="18" charset="0"/>
              </a:rPr>
              <a:t>, Судимости, Процесс ликвидации, Подставные лица и </a:t>
            </a:r>
            <a:r>
              <a:rPr lang="ru-RU" dirty="0">
                <a:latin typeface="Corporate S Light" panose="02020500000000000000" pitchFamily="18" charset="0"/>
              </a:rPr>
              <a:t>т.д.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525316" y="4419600"/>
            <a:ext cx="2526192" cy="2135878"/>
          </a:xfrm>
          <a:prstGeom prst="rect">
            <a:avLst/>
          </a:prstGeom>
          <a:solidFill>
            <a:srgbClr val="AECB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600" dirty="0">
                <a:latin typeface="Corporate S Light" panose="02020500000000000000" pitchFamily="18" charset="0"/>
              </a:rPr>
              <a:t>Адресное Знакомство с Бизнесом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600" dirty="0">
                <a:latin typeface="Corporate S Light" panose="02020500000000000000" pitchFamily="18" charset="0"/>
              </a:rPr>
              <a:t>Страхование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600" dirty="0">
                <a:latin typeface="Corporate S Light" panose="02020500000000000000" pitchFamily="18" charset="0"/>
              </a:rPr>
              <a:t>Оформление документов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600" dirty="0">
                <a:latin typeface="Corporate S Light" panose="02020500000000000000" pitchFamily="18" charset="0"/>
              </a:rPr>
              <a:t>установка контролирующего ПО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600" dirty="0">
                <a:latin typeface="Corporate S Light" panose="02020500000000000000" pitchFamily="18" charset="0"/>
              </a:rPr>
              <a:t>прочее 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3375425" y="4419600"/>
            <a:ext cx="1875080" cy="2135878"/>
          </a:xfrm>
          <a:prstGeom prst="rect">
            <a:avLst/>
          </a:prstGeom>
          <a:solidFill>
            <a:srgbClr val="2CAB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Corporate S Light" panose="02020500000000000000" pitchFamily="18" charset="0"/>
              </a:rPr>
              <a:t>Работа сотрудников </a:t>
            </a:r>
            <a:r>
              <a:rPr lang="ru-RU" dirty="0" smtClean="0">
                <a:latin typeface="Corporate S Light" panose="02020500000000000000" pitchFamily="18" charset="0"/>
              </a:rPr>
              <a:t>АПМСП </a:t>
            </a:r>
            <a:r>
              <a:rPr lang="ru-RU" dirty="0">
                <a:latin typeface="Corporate S Light" panose="02020500000000000000" pitchFamily="18" charset="0"/>
              </a:rPr>
              <a:t>по коррекции на возмездной основе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8058150" y="2156995"/>
            <a:ext cx="3819525" cy="802450"/>
          </a:xfrm>
          <a:prstGeom prst="rect">
            <a:avLst/>
          </a:prstGeom>
          <a:solidFill>
            <a:srgbClr val="2CAB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Corporate S Light" panose="02020500000000000000" pitchFamily="18" charset="0"/>
              </a:rPr>
              <a:t>Запрос Доп. Материала для принятия решения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5781675" y="3150000"/>
            <a:ext cx="6095999" cy="802450"/>
          </a:xfrm>
          <a:prstGeom prst="rect">
            <a:avLst/>
          </a:prstGeom>
          <a:solidFill>
            <a:srgbClr val="2CAB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Corporate S Light" panose="02020500000000000000" pitchFamily="18" charset="0"/>
              </a:rPr>
              <a:t>По Безопасности все Ок, плохая фин. модель</a:t>
            </a:r>
          </a:p>
        </p:txBody>
      </p:sp>
      <p:cxnSp>
        <p:nvCxnSpPr>
          <p:cNvPr id="7" name="Прямая со стрелкой 6"/>
          <p:cNvCxnSpPr>
            <a:stCxn id="2" idx="3"/>
            <a:endCxn id="4" idx="1"/>
          </p:cNvCxnSpPr>
          <p:nvPr/>
        </p:nvCxnSpPr>
        <p:spPr>
          <a:xfrm flipV="1">
            <a:off x="7624456" y="1620924"/>
            <a:ext cx="433694" cy="83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Соединительная линия уступом 8"/>
          <p:cNvCxnSpPr>
            <a:stCxn id="2" idx="3"/>
            <a:endCxn id="33" idx="1"/>
          </p:cNvCxnSpPr>
          <p:nvPr/>
        </p:nvCxnSpPr>
        <p:spPr>
          <a:xfrm>
            <a:off x="7624456" y="1629274"/>
            <a:ext cx="433694" cy="928946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5" idx="4"/>
          </p:cNvCxnSpPr>
          <p:nvPr/>
        </p:nvCxnSpPr>
        <p:spPr>
          <a:xfrm flipH="1">
            <a:off x="5236722" y="5272310"/>
            <a:ext cx="28312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 flipH="1">
            <a:off x="3059071" y="5272310"/>
            <a:ext cx="28312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Соединительная линия уступом 14"/>
          <p:cNvCxnSpPr>
            <a:stCxn id="28" idx="3"/>
            <a:endCxn id="31" idx="0"/>
          </p:cNvCxnSpPr>
          <p:nvPr/>
        </p:nvCxnSpPr>
        <p:spPr>
          <a:xfrm rot="10800000" flipH="1" flipV="1">
            <a:off x="688228" y="1589922"/>
            <a:ext cx="1100183" cy="2829677"/>
          </a:xfrm>
          <a:prstGeom prst="bentConnector4">
            <a:avLst>
              <a:gd name="adj1" fmla="val -20778"/>
              <a:gd name="adj2" fmla="val 57237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2426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Текст 11"/>
          <p:cNvSpPr>
            <a:spLocks noGrp="1"/>
          </p:cNvSpPr>
          <p:nvPr>
            <p:ph type="body" sz="half" idx="2"/>
          </p:nvPr>
        </p:nvSpPr>
        <p:spPr>
          <a:xfrm>
            <a:off x="8377837" y="1108140"/>
            <a:ext cx="3413110" cy="286788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2CABE2"/>
                </a:solidFill>
                <a:cs typeface="Times New Roman" pitchFamily="18" charset="0"/>
              </a:rPr>
              <a:t>Образец графика погашения займа </a:t>
            </a:r>
            <a:br>
              <a:rPr lang="ru-RU" sz="2800" b="1" dirty="0" smtClean="0">
                <a:solidFill>
                  <a:srgbClr val="2CABE2"/>
                </a:solidFill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2CABE2"/>
                </a:solidFill>
                <a:cs typeface="Times New Roman" pitchFamily="18" charset="0"/>
              </a:rPr>
              <a:t>на сумму </a:t>
            </a:r>
            <a:br>
              <a:rPr lang="ru-RU" sz="2800" b="1" dirty="0" smtClean="0">
                <a:solidFill>
                  <a:srgbClr val="2CABE2"/>
                </a:solidFill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2CABE2"/>
                </a:solidFill>
                <a:cs typeface="Times New Roman" pitchFamily="18" charset="0"/>
              </a:rPr>
              <a:t>1 000 000 руб. </a:t>
            </a:r>
            <a:br>
              <a:rPr lang="ru-RU" sz="2800" b="1" dirty="0" smtClean="0">
                <a:solidFill>
                  <a:srgbClr val="2CABE2"/>
                </a:solidFill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2CABE2"/>
                </a:solidFill>
                <a:cs typeface="Times New Roman" pitchFamily="18" charset="0"/>
              </a:rPr>
              <a:t>под 10% годовых </a:t>
            </a:r>
            <a:br>
              <a:rPr lang="ru-RU" sz="2800" b="1" dirty="0" smtClean="0">
                <a:solidFill>
                  <a:srgbClr val="2CABE2"/>
                </a:solidFill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2CABE2"/>
                </a:solidFill>
                <a:cs typeface="Times New Roman" pitchFamily="18" charset="0"/>
              </a:rPr>
              <a:t>сроком на 12 месяцев.</a:t>
            </a:r>
            <a:endParaRPr lang="ru-RU" sz="2800" b="1" dirty="0">
              <a:solidFill>
                <a:srgbClr val="2CABE2"/>
              </a:solidFill>
              <a:cs typeface="Times New Roman" pitchFamily="18" charset="0"/>
            </a:endParaRPr>
          </a:p>
        </p:txBody>
      </p:sp>
      <p:sp>
        <p:nvSpPr>
          <p:cNvPr id="14" name="Стрелка вправо 13"/>
          <p:cNvSpPr/>
          <p:nvPr/>
        </p:nvSpPr>
        <p:spPr>
          <a:xfrm>
            <a:off x="4663440" y="4191000"/>
            <a:ext cx="845820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Объект 1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20" y="939049"/>
            <a:ext cx="8198817" cy="5624763"/>
          </a:xfrm>
        </p:spPr>
      </p:pic>
      <p:sp>
        <p:nvSpPr>
          <p:cNvPr id="7" name="TextBox 6"/>
          <p:cNvSpPr txBox="1"/>
          <p:nvPr/>
        </p:nvSpPr>
        <p:spPr>
          <a:xfrm>
            <a:off x="1190445" y="324991"/>
            <a:ext cx="69161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586782"/>
                </a:solidFill>
                <a:latin typeface="ZWAdobeF" pitchFamily="2" charset="0"/>
                <a:cs typeface="ZWAdobeF" pitchFamily="2" charset="0"/>
              </a:rPr>
              <a:t>ОБРАЗЕЦ ГРАФИКА ПЛАТЕЖЕЙ</a:t>
            </a:r>
            <a:endParaRPr lang="ru-RU" sz="2800" dirty="0">
              <a:solidFill>
                <a:srgbClr val="586782"/>
              </a:solidFill>
              <a:latin typeface="ZWAdobeF" pitchFamily="2" charset="0"/>
              <a:cs typeface="ZWAdobeF" pitchFamily="2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403339"/>
            <a:ext cx="1103870" cy="345989"/>
          </a:xfrm>
          <a:prstGeom prst="rect">
            <a:avLst/>
          </a:prstGeom>
          <a:solidFill>
            <a:srgbClr val="AECB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028986" y="0"/>
            <a:ext cx="973540" cy="9942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Овал 2"/>
          <p:cNvSpPr/>
          <p:nvPr/>
        </p:nvSpPr>
        <p:spPr>
          <a:xfrm>
            <a:off x="3080084" y="5903494"/>
            <a:ext cx="914400" cy="542608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1" name="Текст 11"/>
          <p:cNvSpPr txBox="1">
            <a:spLocks/>
          </p:cNvSpPr>
          <p:nvPr/>
        </p:nvSpPr>
        <p:spPr>
          <a:xfrm>
            <a:off x="8491872" y="4880223"/>
            <a:ext cx="3700128" cy="15658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b="1" dirty="0" smtClean="0">
                <a:solidFill>
                  <a:schemeClr val="accent2"/>
                </a:solidFill>
                <a:cs typeface="Times New Roman" pitchFamily="18" charset="0"/>
              </a:rPr>
              <a:t>Переплата за год составит всего:</a:t>
            </a:r>
          </a:p>
          <a:p>
            <a:r>
              <a:rPr lang="ru-RU" sz="4400" b="1" dirty="0" smtClean="0">
                <a:solidFill>
                  <a:schemeClr val="accent2"/>
                </a:solidFill>
                <a:cs typeface="Times New Roman" pitchFamily="18" charset="0"/>
              </a:rPr>
              <a:t>55 000 </a:t>
            </a:r>
            <a:r>
              <a:rPr lang="ru-RU" sz="2800" b="1" dirty="0" smtClean="0">
                <a:solidFill>
                  <a:schemeClr val="accent2"/>
                </a:solidFill>
                <a:cs typeface="Times New Roman" pitchFamily="18" charset="0"/>
              </a:rPr>
              <a:t>рублей.</a:t>
            </a:r>
            <a:endParaRPr lang="ru-RU" sz="2800" b="1" dirty="0">
              <a:solidFill>
                <a:schemeClr val="accent2"/>
              </a:solidFill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33137" y="3015916"/>
            <a:ext cx="6208295" cy="2647246"/>
          </a:xfrm>
          <a:prstGeom prst="roundRect">
            <a:avLst/>
          </a:prstGeom>
          <a:noFill/>
          <a:ln>
            <a:solidFill>
              <a:srgbClr val="2CAB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9679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218460" y="150378"/>
            <a:ext cx="973540" cy="9942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Скругленный прямоугольник 9"/>
          <p:cNvSpPr/>
          <p:nvPr/>
        </p:nvSpPr>
        <p:spPr>
          <a:xfrm>
            <a:off x="7310467" y="1766971"/>
            <a:ext cx="3552727" cy="387892"/>
          </a:xfrm>
          <a:prstGeom prst="roundRect">
            <a:avLst/>
          </a:prstGeom>
          <a:gradFill>
            <a:gsLst>
              <a:gs pos="0">
                <a:srgbClr val="2CABE2"/>
              </a:gs>
              <a:gs pos="22000">
                <a:srgbClr val="2CABE2"/>
              </a:gs>
              <a:gs pos="100000">
                <a:schemeClr val="bg2">
                  <a:lumMod val="90000"/>
                </a:schemeClr>
              </a:gs>
            </a:gsLst>
            <a:lin ang="10800000" scaled="0"/>
          </a:gra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100%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7" name="Стрелка вниз 16"/>
          <p:cNvSpPr/>
          <p:nvPr/>
        </p:nvSpPr>
        <p:spPr>
          <a:xfrm rot="16200000">
            <a:off x="3430204" y="1761207"/>
            <a:ext cx="528918" cy="631723"/>
          </a:xfrm>
          <a:prstGeom prst="down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низ 18"/>
          <p:cNvSpPr/>
          <p:nvPr/>
        </p:nvSpPr>
        <p:spPr>
          <a:xfrm>
            <a:off x="7840008" y="3728130"/>
            <a:ext cx="2607254" cy="1241738"/>
          </a:xfrm>
          <a:prstGeom prst="downArrow">
            <a:avLst/>
          </a:prstGeom>
          <a:solidFill>
            <a:srgbClr val="AECB03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AECB03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7299834" y="2353011"/>
            <a:ext cx="3563360" cy="349527"/>
          </a:xfrm>
          <a:prstGeom prst="roundRect">
            <a:avLst/>
          </a:prstGeom>
          <a:solidFill>
            <a:srgbClr val="AECB03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7299157" y="2353010"/>
            <a:ext cx="1491916" cy="349528"/>
          </a:xfrm>
          <a:prstGeom prst="roundRect">
            <a:avLst/>
          </a:prstGeom>
          <a:gradFill>
            <a:gsLst>
              <a:gs pos="0">
                <a:srgbClr val="2CABE2"/>
              </a:gs>
              <a:gs pos="49000">
                <a:srgbClr val="2CABE2"/>
              </a:gs>
              <a:gs pos="100000">
                <a:schemeClr val="bg2">
                  <a:lumMod val="90000"/>
                </a:schemeClr>
              </a:gs>
            </a:gsLst>
            <a:lin ang="10800000" scaled="0"/>
          </a:gra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37%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7424077" y="2741676"/>
            <a:ext cx="343911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/>
              <a:t>Размер имеющегося залога</a:t>
            </a:r>
            <a:endParaRPr lang="ru-RU" i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997" y="1110290"/>
            <a:ext cx="2014559" cy="223077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1472" y="988938"/>
            <a:ext cx="2401064" cy="2025453"/>
          </a:xfrm>
          <a:prstGeom prst="rect">
            <a:avLst/>
          </a:prstGeom>
        </p:spPr>
      </p:pic>
      <p:sp>
        <p:nvSpPr>
          <p:cNvPr id="23" name="Прямоугольник 22"/>
          <p:cNvSpPr/>
          <p:nvPr/>
        </p:nvSpPr>
        <p:spPr>
          <a:xfrm>
            <a:off x="7196822" y="1379482"/>
            <a:ext cx="37698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/>
              <a:t>Величина запрашиваемого кредита</a:t>
            </a:r>
            <a:endParaRPr lang="ru-RU" i="1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1459819" y="3325700"/>
            <a:ext cx="236169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1. СМСП ЛО запрашивает </a:t>
            </a:r>
            <a:br>
              <a:rPr lang="ru-RU" b="1" dirty="0" smtClean="0"/>
            </a:br>
            <a:r>
              <a:rPr lang="ru-RU" b="1" dirty="0" smtClean="0"/>
              <a:t>в банке кредит</a:t>
            </a:r>
            <a:endParaRPr lang="ru-RU" b="1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4834852" y="3341063"/>
            <a:ext cx="17268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2. Банк рассматривает </a:t>
            </a:r>
            <a:br>
              <a:rPr lang="ru-RU" b="1" dirty="0" smtClean="0"/>
            </a:br>
            <a:r>
              <a:rPr lang="ru-RU" b="1" dirty="0" smtClean="0"/>
              <a:t>заявку</a:t>
            </a:r>
            <a:endParaRPr lang="ru-RU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0467" y="5295443"/>
            <a:ext cx="3552727" cy="750020"/>
          </a:xfrm>
          <a:prstGeom prst="rect">
            <a:avLst/>
          </a:prstGeom>
        </p:spPr>
      </p:pic>
      <p:sp>
        <p:nvSpPr>
          <p:cNvPr id="28" name="Прямоугольник 27"/>
          <p:cNvSpPr/>
          <p:nvPr/>
        </p:nvSpPr>
        <p:spPr>
          <a:xfrm>
            <a:off x="0" y="419381"/>
            <a:ext cx="1103870" cy="345989"/>
          </a:xfrm>
          <a:prstGeom prst="rect">
            <a:avLst/>
          </a:prstGeom>
          <a:solidFill>
            <a:srgbClr val="AECB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3028917" y="5229801"/>
            <a:ext cx="416790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3</a:t>
            </a:r>
            <a:r>
              <a:rPr lang="ru-RU" b="1" dirty="0" smtClean="0"/>
              <a:t>. При нехватке залога у СМСП ЛО, банк  предлагает оформить поручительство и направляет заявку в АО «АМПСП»</a:t>
            </a:r>
            <a:endParaRPr lang="ru-RU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1190445" y="324991"/>
            <a:ext cx="68820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586782"/>
                </a:solidFill>
                <a:latin typeface="ZWAdobeF" pitchFamily="2" charset="0"/>
                <a:cs typeface="ZWAdobeF" pitchFamily="2" charset="0"/>
              </a:rPr>
              <a:t>ПОРУЧИТЕЛЬСТВА.</a:t>
            </a:r>
            <a:r>
              <a:rPr lang="ru-RU" sz="2800" dirty="0" smtClean="0">
                <a:solidFill>
                  <a:srgbClr val="586782"/>
                </a:solidFill>
                <a:latin typeface="ZWAdobeF" pitchFamily="2" charset="0"/>
                <a:cs typeface="ZWAdobeF" pitchFamily="2" charset="0"/>
              </a:rPr>
              <a:t> КОГДА ТРЕБУЮТСЯ? </a:t>
            </a:r>
            <a:endParaRPr lang="ru-RU" sz="2800" dirty="0">
              <a:solidFill>
                <a:srgbClr val="586782"/>
              </a:solidFill>
              <a:latin typeface="ZWAdobeF" pitchFamily="2" charset="0"/>
              <a:cs typeface="ZWAdobeF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6689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2018</TotalTime>
  <Words>871</Words>
  <Application>Microsoft Office PowerPoint</Application>
  <PresentationFormat>Широкоэкранный</PresentationFormat>
  <Paragraphs>172</Paragraphs>
  <Slides>13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2" baseType="lpstr">
      <vt:lpstr>Arial</vt:lpstr>
      <vt:lpstr>Calibri</vt:lpstr>
      <vt:lpstr>Calibri Light</vt:lpstr>
      <vt:lpstr>Century Gothic</vt:lpstr>
      <vt:lpstr>Corporate S Light</vt:lpstr>
      <vt:lpstr>Times New Roman</vt:lpstr>
      <vt:lpstr>Wingdings</vt:lpstr>
      <vt:lpstr>ZWAdobeF</vt:lpstr>
      <vt:lpstr>Тема Office</vt:lpstr>
      <vt:lpstr>Презентация PowerPoint</vt:lpstr>
      <vt:lpstr>Презентация PowerPoint</vt:lpstr>
      <vt:lpstr>КОМУ ПРЕДОСТАВЛЯЮТСЯ ПОРУЧИТЕЛЬСТВА И МИКРОЗАЙМЫ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 процентах  написать  как дела. Текст убрать. Оставить оборот,инвестиции среднего предпринимательства и 30% с разбивкой</dc:title>
  <dc:creator>Ольга</dc:creator>
  <cp:lastModifiedBy>filchist@yahoo.com</cp:lastModifiedBy>
  <cp:revision>177</cp:revision>
  <dcterms:created xsi:type="dcterms:W3CDTF">2016-01-16T17:33:22Z</dcterms:created>
  <dcterms:modified xsi:type="dcterms:W3CDTF">2016-04-06T12:27:20Z</dcterms:modified>
</cp:coreProperties>
</file>